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1"/>
  </p:notesMasterIdLst>
  <p:handoutMasterIdLst>
    <p:handoutMasterId r:id="rId22"/>
  </p:handoutMasterIdLst>
  <p:sldIdLst>
    <p:sldId id="277" r:id="rId5"/>
    <p:sldId id="278" r:id="rId6"/>
    <p:sldId id="279" r:id="rId7"/>
    <p:sldId id="280" r:id="rId8"/>
    <p:sldId id="282" r:id="rId9"/>
    <p:sldId id="281" r:id="rId10"/>
    <p:sldId id="283" r:id="rId11"/>
    <p:sldId id="284" r:id="rId12"/>
    <p:sldId id="285" r:id="rId13"/>
    <p:sldId id="287" r:id="rId14"/>
    <p:sldId id="288" r:id="rId15"/>
    <p:sldId id="292" r:id="rId16"/>
    <p:sldId id="289" r:id="rId17"/>
    <p:sldId id="291" r:id="rId18"/>
    <p:sldId id="290" r:id="rId19"/>
    <p:sldId id="29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3E57"/>
    <a:srgbClr val="184259"/>
    <a:srgbClr val="9C4E4E"/>
    <a:srgbClr val="700000"/>
    <a:srgbClr val="5E2001"/>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EF4E37-8AB0-4016-82F1-6BFD513E1329}" v="73" dt="2024-03-24T01:32:58.723"/>
  </p1510:revLst>
</p1510:revInfo>
</file>

<file path=ppt/tableStyles.xml><?xml version="1.0" encoding="utf-8"?>
<a:tblStyleLst xmlns:a="http://schemas.openxmlformats.org/drawingml/2006/main" def="{F5AB1C69-6EDB-4FF4-983F-18BD219EF32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8" autoAdjust="0"/>
    <p:restoredTop sz="94652" autoAdjust="0"/>
  </p:normalViewPr>
  <p:slideViewPr>
    <p:cSldViewPr snapToGrid="0">
      <p:cViewPr>
        <p:scale>
          <a:sx n="77" d="100"/>
          <a:sy n="77" d="100"/>
        </p:scale>
        <p:origin x="749" y="182"/>
      </p:cViewPr>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2BF7510-B9ED-40E0-8274-4F64AD62B8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95E24B0-B97F-4932-93CD-4307D6181DC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0AA17F-CB06-445B-ACD3-321E84E51A80}" type="datetimeFigureOut">
              <a:rPr lang="en-US" smtClean="0"/>
              <a:t>23-Mar-24</a:t>
            </a:fld>
            <a:endParaRPr lang="en-US" dirty="0"/>
          </a:p>
        </p:txBody>
      </p:sp>
      <p:sp>
        <p:nvSpPr>
          <p:cNvPr id="4" name="Footer Placeholder 3">
            <a:extLst>
              <a:ext uri="{FF2B5EF4-FFF2-40B4-BE49-F238E27FC236}">
                <a16:creationId xmlns:a16="http://schemas.microsoft.com/office/drawing/2014/main" id="{7FC3A0DF-A8A7-4EF4-96E5-757FFFC2A93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2BEC987-E8F6-4FD2-BFB2-04815BD1D2F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078EF9-7F2B-4B20-A25C-9E80C16977B9}" type="slidenum">
              <a:rPr lang="en-US" smtClean="0"/>
              <a:t>‹#›</a:t>
            </a:fld>
            <a:endParaRPr lang="en-US" dirty="0"/>
          </a:p>
        </p:txBody>
      </p:sp>
    </p:spTree>
    <p:extLst>
      <p:ext uri="{BB962C8B-B14F-4D97-AF65-F5344CB8AC3E}">
        <p14:creationId xmlns:p14="http://schemas.microsoft.com/office/powerpoint/2010/main" val="2500114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6141C0-BF72-4A20-AFA7-D05563D549B7}" type="datetimeFigureOut">
              <a:rPr lang="en-US" smtClean="0"/>
              <a:t>23-Mar-24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AAF9CF-D1E5-49FD-94F7-B246BB67E246}" type="slidenum">
              <a:rPr lang="en-US" smtClean="0"/>
              <a:t>‹#›</a:t>
            </a:fld>
            <a:endParaRPr lang="en-US" dirty="0"/>
          </a:p>
        </p:txBody>
      </p:sp>
    </p:spTree>
    <p:extLst>
      <p:ext uri="{BB962C8B-B14F-4D97-AF65-F5344CB8AC3E}">
        <p14:creationId xmlns:p14="http://schemas.microsoft.com/office/powerpoint/2010/main" val="16292858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chor="ctr" anchorCtr="0">
            <a:normAutofit/>
          </a:bodyPr>
          <a:lstStyle>
            <a:lvl1pPr>
              <a:defRPr sz="3000"/>
            </a:lvl1pPr>
          </a:lstStyle>
          <a:p>
            <a:r>
              <a:rPr lang="en-US" noProof="0"/>
              <a:t>Click to edit Master title style</a:t>
            </a:r>
          </a:p>
        </p:txBody>
      </p:sp>
      <p:sp>
        <p:nvSpPr>
          <p:cNvPr id="3" name="Content Placeholder 2"/>
          <p:cNvSpPr>
            <a:spLocks noGrp="1"/>
          </p:cNvSpPr>
          <p:nvPr>
            <p:ph idx="1"/>
          </p:nvPr>
        </p:nvSpPr>
        <p:spPr>
          <a:xfrm>
            <a:off x="685801" y="1869601"/>
            <a:ext cx="10840914" cy="3921600"/>
          </a:xfrm>
        </p:spPr>
        <p:txBody>
          <a:bodyPr anchor="t" anchorCtr="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984B7D2A-0DF8-424B-9572-B79AEBB2D9DC}" type="datetimeFigureOut">
              <a:rPr lang="en-US" noProof="0" smtClean="0"/>
              <a:t>23-Mar-24</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8" name="Straight Connector 7">
            <a:extLst>
              <a:ext uri="{FF2B5EF4-FFF2-40B4-BE49-F238E27FC236}">
                <a16:creationId xmlns:a16="http://schemas.microsoft.com/office/drawing/2014/main" id="{328F7C25-BFB6-430F-87B6-7D0D2C7493D6}"/>
              </a:ext>
              <a:ext uri="{C183D7F6-B498-43B3-948B-1728B52AA6E4}">
                <adec:decorative xmlns:adec="http://schemas.microsoft.com/office/drawing/2017/decorative" val="1"/>
              </a:ext>
            </a:extLst>
          </p:cNvPr>
          <p:cNvCxnSpPr>
            <a:cxnSpLocks/>
          </p:cNvCxnSpPr>
          <p:nvPr userDrawn="1"/>
        </p:nvCxnSpPr>
        <p:spPr>
          <a:xfrm rot="16200000">
            <a:off x="-185517" y="1223433"/>
            <a:ext cx="504000" cy="0"/>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10262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hasCustomPrompt="1"/>
          </p:nvPr>
        </p:nvSpPr>
        <p:spPr>
          <a:xfrm>
            <a:off x="685801" y="609601"/>
            <a:ext cx="10840913" cy="3124199"/>
          </a:xfrm>
        </p:spPr>
        <p:txBody>
          <a:bodyPr anchor="ctr">
            <a:normAutofit/>
          </a:bodyPr>
          <a:lstStyle>
            <a:lvl1pPr algn="l">
              <a:defRPr sz="3000" b="0" cap="none"/>
            </a:lvl1pPr>
          </a:lstStyle>
          <a:p>
            <a:r>
              <a:rPr lang="en-US" noProof="0"/>
              <a:t>CLICK TO EDIT MASTER TITLE STYLE</a:t>
            </a:r>
          </a:p>
        </p:txBody>
      </p:sp>
      <p:sp>
        <p:nvSpPr>
          <p:cNvPr id="3" name="Text Placeholder 2"/>
          <p:cNvSpPr>
            <a:spLocks noGrp="1"/>
          </p:cNvSpPr>
          <p:nvPr>
            <p:ph type="body" idx="1"/>
          </p:nvPr>
        </p:nvSpPr>
        <p:spPr>
          <a:xfrm>
            <a:off x="685800" y="3733800"/>
            <a:ext cx="10840914" cy="20574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p>
            <a:fld id="{984B7D2A-0DF8-424B-9572-B79AEBB2D9DC}" type="datetimeFigureOut">
              <a:rPr lang="en-US" noProof="0" smtClean="0"/>
              <a:t>23-Mar-24</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83326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ormAutofit/>
          </a:bodyPr>
          <a:lstStyle>
            <a:lvl1pPr>
              <a:defRPr sz="3000"/>
            </a:lvl1pPr>
          </a:lstStyle>
          <a:p>
            <a:r>
              <a:rPr lang="en-US" noProof="0"/>
              <a:t>Click to edit Master title style</a:t>
            </a:r>
          </a:p>
        </p:txBody>
      </p:sp>
      <p:sp>
        <p:nvSpPr>
          <p:cNvPr id="3" name="Date Placeholder 2"/>
          <p:cNvSpPr>
            <a:spLocks noGrp="1"/>
          </p:cNvSpPr>
          <p:nvPr>
            <p:ph type="dt" sz="half" idx="10"/>
          </p:nvPr>
        </p:nvSpPr>
        <p:spPr/>
        <p:txBody>
          <a:bodyPr/>
          <a:lstStyle/>
          <a:p>
            <a:fld id="{984B7D2A-0DF8-424B-9572-B79AEBB2D9DC}" type="datetimeFigureOut">
              <a:rPr lang="en-US" noProof="0" smtClean="0"/>
              <a:t>23-Mar-24</a:t>
            </a:fld>
            <a:endParaRPr lang="en-US" noProof="0" dirty="0"/>
          </a:p>
        </p:txBody>
      </p:sp>
      <p:sp>
        <p:nvSpPr>
          <p:cNvPr id="4" name="Footer Placeholder 3"/>
          <p:cNvSpPr>
            <a:spLocks noGrp="1"/>
          </p:cNvSpPr>
          <p:nvPr>
            <p:ph type="ftr" sz="quarter" idx="11"/>
          </p:nvPr>
        </p:nvSpPr>
        <p:spPr/>
        <p:txBody>
          <a:bodyPr/>
          <a:lstStyle/>
          <a:p>
            <a:r>
              <a:rPr lang="en-US" noProof="0" dirty="0"/>
              <a:t>Add a Footer</a:t>
            </a:r>
          </a:p>
        </p:txBody>
      </p:sp>
      <p:sp>
        <p:nvSpPr>
          <p:cNvPr id="5" name="Slide Number Placeholder 4"/>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1510649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984B7D2A-0DF8-424B-9572-B79AEBB2D9DC}" type="datetimeFigureOut">
              <a:rPr lang="en-US" noProof="0" smtClean="0"/>
              <a:t>23-Mar-24</a:t>
            </a:fld>
            <a:endParaRPr lang="en-US" noProof="0" dirty="0"/>
          </a:p>
        </p:txBody>
      </p:sp>
      <p:sp>
        <p:nvSpPr>
          <p:cNvPr id="3" name="Footer Placeholder 2"/>
          <p:cNvSpPr>
            <a:spLocks noGrp="1"/>
          </p:cNvSpPr>
          <p:nvPr>
            <p:ph type="ftr" sz="quarter" idx="11"/>
          </p:nvPr>
        </p:nvSpPr>
        <p:spPr/>
        <p:txBody>
          <a:bodyPr/>
          <a:lstStyle/>
          <a:p>
            <a:r>
              <a:rPr lang="en-US" noProof="0" dirty="0"/>
              <a:t>Add a Footer</a:t>
            </a:r>
          </a:p>
        </p:txBody>
      </p:sp>
      <p:sp>
        <p:nvSpPr>
          <p:cNvPr id="4" name="Slide Number Placeholder 3"/>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2453706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1786"/>
            <a:ext cx="12188825" cy="6856214"/>
          </a:xfrm>
          <a:prstGeom prst="rect">
            <a:avLst/>
          </a:prstGeom>
        </p:spPr>
      </p:pic>
      <p:sp>
        <p:nvSpPr>
          <p:cNvPr id="2" name="Title 1"/>
          <p:cNvSpPr>
            <a:spLocks noGrp="1"/>
          </p:cNvSpPr>
          <p:nvPr>
            <p:ph type="ctrTitle"/>
          </p:nvPr>
        </p:nvSpPr>
        <p:spPr>
          <a:xfrm>
            <a:off x="2476500" y="2716272"/>
            <a:ext cx="8683625" cy="2421464"/>
          </a:xfrm>
        </p:spPr>
        <p:txBody>
          <a:bodyPr anchor="b">
            <a:normAutofit/>
          </a:bodyPr>
          <a:lstStyle>
            <a:lvl1pPr algn="r">
              <a:defRPr sz="4800">
                <a:effectLst/>
              </a:defRPr>
            </a:lvl1pPr>
          </a:lstStyle>
          <a:p>
            <a:r>
              <a:rPr lang="en-US" noProof="0"/>
              <a:t>Click to edit Master title style</a:t>
            </a:r>
          </a:p>
        </p:txBody>
      </p:sp>
      <p:sp>
        <p:nvSpPr>
          <p:cNvPr id="3" name="Subtitle 2"/>
          <p:cNvSpPr>
            <a:spLocks noGrp="1"/>
          </p:cNvSpPr>
          <p:nvPr>
            <p:ph type="subTitle" idx="1"/>
          </p:nvPr>
        </p:nvSpPr>
        <p:spPr>
          <a:xfrm>
            <a:off x="2476500" y="5137736"/>
            <a:ext cx="8683625" cy="732840"/>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984B7D2A-0DF8-424B-9572-B79AEBB2D9DC}" type="datetimeFigureOut">
              <a:rPr lang="en-US" noProof="0" smtClean="0"/>
              <a:t>23-Mar-24</a:t>
            </a:fld>
            <a:endParaRPr lang="en-US" noProof="0" dirty="0"/>
          </a:p>
        </p:txBody>
      </p:sp>
      <p:sp>
        <p:nvSpPr>
          <p:cNvPr id="5" name="Footer Placeholder 4"/>
          <p:cNvSpPr>
            <a:spLocks noGrp="1"/>
          </p:cNvSpPr>
          <p:nvPr>
            <p:ph type="ftr" sz="quarter" idx="11"/>
          </p:nvPr>
        </p:nvSpPr>
        <p:spPr>
          <a:xfrm>
            <a:off x="3962399" y="5870575"/>
            <a:ext cx="4893958" cy="377825"/>
          </a:xfrm>
        </p:spPr>
        <p:txBody>
          <a:bodyPr/>
          <a:lstStyle/>
          <a:p>
            <a:r>
              <a:rPr lang="en-US" noProof="0" dirty="0"/>
              <a:t>Add a Footer</a:t>
            </a:r>
          </a:p>
        </p:txBody>
      </p:sp>
      <p:sp>
        <p:nvSpPr>
          <p:cNvPr id="6" name="Slide Number Placeholder 5"/>
          <p:cNvSpPr>
            <a:spLocks noGrp="1"/>
          </p:cNvSpPr>
          <p:nvPr>
            <p:ph type="sldNum" sz="quarter" idx="12"/>
          </p:nvPr>
        </p:nvSpPr>
        <p:spPr>
          <a:xfrm>
            <a:off x="10608958" y="5870575"/>
            <a:ext cx="551167" cy="377825"/>
          </a:xfrm>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4062937115"/>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552450" y="1874308"/>
            <a:ext cx="3814235" cy="1260000"/>
          </a:xfrm>
        </p:spPr>
        <p:txBody>
          <a:bodyPr anchor="ctr" anchorCtr="0">
            <a:noAutofit/>
          </a:bodyPr>
          <a:lstStyle>
            <a:lvl1pPr algn="r">
              <a:defRPr sz="3000" b="0"/>
            </a:lvl1pPr>
          </a:lstStyle>
          <a:p>
            <a:r>
              <a:rPr lang="en-US" noProof="0"/>
              <a:t>Click to edit Master title style</a:t>
            </a:r>
          </a:p>
        </p:txBody>
      </p:sp>
      <p:sp>
        <p:nvSpPr>
          <p:cNvPr id="3" name="Content Placeholder 2"/>
          <p:cNvSpPr>
            <a:spLocks noGrp="1"/>
          </p:cNvSpPr>
          <p:nvPr>
            <p:ph idx="1"/>
          </p:nvPr>
        </p:nvSpPr>
        <p:spPr>
          <a:xfrm>
            <a:off x="4648200" y="0"/>
            <a:ext cx="7543800" cy="6856214"/>
          </a:xfrm>
        </p:spPr>
        <p:txBody>
          <a:bodyPr anchor="ctr">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p:nvPr>
        </p:nvSpPr>
        <p:spPr>
          <a:xfrm>
            <a:off x="552450" y="3134308"/>
            <a:ext cx="3814235" cy="2016600"/>
          </a:xfrm>
        </p:spPr>
        <p:txBody>
          <a:bodyPr anchor="t">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984B7D2A-0DF8-424B-9572-B79AEBB2D9DC}" type="datetimeFigureOut">
              <a:rPr lang="en-US" noProof="0" smtClean="0"/>
              <a:t>23-Mar-24</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2006338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Description and Conent">
    <p:spTree>
      <p:nvGrpSpPr>
        <p:cNvPr id="1" name=""/>
        <p:cNvGrpSpPr/>
        <p:nvPr/>
      </p:nvGrpSpPr>
      <p:grpSpPr>
        <a:xfrm>
          <a:off x="0" y="0"/>
          <a:ext cx="0" cy="0"/>
          <a:chOff x="0" y="0"/>
          <a:chExt cx="0" cy="0"/>
        </a:xfrm>
      </p:grpSpPr>
      <p:pic>
        <p:nvPicPr>
          <p:cNvPr id="11" name="Picture 10" descr="Celestia-R1---OverlayContentHD.png">
            <a:extLst>
              <a:ext uri="{FF2B5EF4-FFF2-40B4-BE49-F238E27FC236}">
                <a16:creationId xmlns:a16="http://schemas.microsoft.com/office/drawing/2014/main" id="{A1E35E73-B2F7-41DF-AAD2-58E6BE2710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840914" cy="1260000"/>
          </a:xfrm>
        </p:spPr>
        <p:txBody>
          <a:bodyPr anchor="ctr" anchorCtr="0">
            <a:normAutofit/>
          </a:bodyPr>
          <a:lstStyle>
            <a:lvl1pPr>
              <a:defRPr sz="3000"/>
            </a:lvl1pPr>
          </a:lstStyle>
          <a:p>
            <a:r>
              <a:rPr lang="en-US" noProof="0"/>
              <a:t>Click to edit Master title style</a:t>
            </a:r>
          </a:p>
        </p:txBody>
      </p:sp>
      <p:sp>
        <p:nvSpPr>
          <p:cNvPr id="3" name="Text Placeholder 2"/>
          <p:cNvSpPr>
            <a:spLocks noGrp="1"/>
          </p:cNvSpPr>
          <p:nvPr>
            <p:ph type="body" idx="1"/>
          </p:nvPr>
        </p:nvSpPr>
        <p:spPr>
          <a:xfrm>
            <a:off x="685799" y="1881824"/>
            <a:ext cx="10840914" cy="1032826"/>
          </a:xfrm>
        </p:spPr>
        <p:txBody>
          <a:bodyPr anchor="t" anchorCtr="0">
            <a:no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7" name="Date Placeholder 6"/>
          <p:cNvSpPr>
            <a:spLocks noGrp="1"/>
          </p:cNvSpPr>
          <p:nvPr>
            <p:ph type="dt" sz="half" idx="10"/>
          </p:nvPr>
        </p:nvSpPr>
        <p:spPr/>
        <p:txBody>
          <a:bodyPr/>
          <a:lstStyle/>
          <a:p>
            <a:fld id="{984B7D2A-0DF8-424B-9572-B79AEBB2D9DC}" type="datetimeFigureOut">
              <a:rPr lang="en-US" noProof="0" smtClean="0"/>
              <a:t>23-Mar-24</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p:txBody>
      </p:sp>
      <p:sp>
        <p:nvSpPr>
          <p:cNvPr id="6" name="Text Placeholder 5">
            <a:extLst>
              <a:ext uri="{FF2B5EF4-FFF2-40B4-BE49-F238E27FC236}">
                <a16:creationId xmlns:a16="http://schemas.microsoft.com/office/drawing/2014/main" id="{B47DAE59-9D63-4159-8F3E-560C31F19A89}"/>
              </a:ext>
            </a:extLst>
          </p:cNvPr>
          <p:cNvSpPr>
            <a:spLocks noGrp="1"/>
          </p:cNvSpPr>
          <p:nvPr>
            <p:ph type="body" sz="quarter" idx="14"/>
          </p:nvPr>
        </p:nvSpPr>
        <p:spPr>
          <a:xfrm>
            <a:off x="1216192"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Click to edit Master text styles</a:t>
            </a:r>
          </a:p>
        </p:txBody>
      </p:sp>
      <p:sp>
        <p:nvSpPr>
          <p:cNvPr id="9" name="Slide Number Placeholder 8"/>
          <p:cNvSpPr>
            <a:spLocks noGrp="1"/>
          </p:cNvSpPr>
          <p:nvPr>
            <p:ph type="sldNum" sz="quarter" idx="12"/>
          </p:nvPr>
        </p:nvSpPr>
        <p:spPr/>
        <p:txBody>
          <a:bodyPr/>
          <a:lstStyle/>
          <a:p>
            <a:fld id="{5D99DD2A-B520-4620-9B43-64B657BA2D42}" type="slidenum">
              <a:rPr lang="en-US" noProof="0" smtClean="0"/>
              <a:t>‹#›</a:t>
            </a:fld>
            <a:endParaRPr lang="en-US" noProof="0" dirty="0"/>
          </a:p>
        </p:txBody>
      </p:sp>
      <p:sp>
        <p:nvSpPr>
          <p:cNvPr id="12" name="Text Placeholder 2">
            <a:extLst>
              <a:ext uri="{FF2B5EF4-FFF2-40B4-BE49-F238E27FC236}">
                <a16:creationId xmlns:a16="http://schemas.microsoft.com/office/drawing/2014/main" id="{4249143D-80A5-4E4C-BBFD-F253500CE226}"/>
              </a:ext>
            </a:extLst>
          </p:cNvPr>
          <p:cNvSpPr>
            <a:spLocks noGrp="1"/>
          </p:cNvSpPr>
          <p:nvPr>
            <p:ph type="body" idx="13"/>
          </p:nvPr>
        </p:nvSpPr>
        <p:spPr>
          <a:xfrm>
            <a:off x="685799" y="2914650"/>
            <a:ext cx="10840914" cy="502126"/>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Text Placeholder 5">
            <a:extLst>
              <a:ext uri="{FF2B5EF4-FFF2-40B4-BE49-F238E27FC236}">
                <a16:creationId xmlns:a16="http://schemas.microsoft.com/office/drawing/2014/main" id="{B06123F0-984B-4EF8-9945-3621C401B7AD}"/>
              </a:ext>
            </a:extLst>
          </p:cNvPr>
          <p:cNvSpPr>
            <a:spLocks noGrp="1"/>
          </p:cNvSpPr>
          <p:nvPr>
            <p:ph type="body" sz="quarter" idx="17"/>
          </p:nvPr>
        </p:nvSpPr>
        <p:spPr>
          <a:xfrm>
            <a:off x="7465366"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Click to edit Master text styles</a:t>
            </a:r>
          </a:p>
        </p:txBody>
      </p:sp>
      <p:sp>
        <p:nvSpPr>
          <p:cNvPr id="21" name="Text Placeholder 5">
            <a:extLst>
              <a:ext uri="{FF2B5EF4-FFF2-40B4-BE49-F238E27FC236}">
                <a16:creationId xmlns:a16="http://schemas.microsoft.com/office/drawing/2014/main" id="{A669C074-A9BE-4B07-ACEE-3B34AAC8B9E7}"/>
              </a:ext>
            </a:extLst>
          </p:cNvPr>
          <p:cNvSpPr>
            <a:spLocks noGrp="1"/>
          </p:cNvSpPr>
          <p:nvPr>
            <p:ph type="body" sz="quarter" idx="18"/>
          </p:nvPr>
        </p:nvSpPr>
        <p:spPr>
          <a:xfrm>
            <a:off x="9548424"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Click to edit Master text styles</a:t>
            </a:r>
          </a:p>
        </p:txBody>
      </p:sp>
      <p:sp>
        <p:nvSpPr>
          <p:cNvPr id="19" name="Text Placeholder 5">
            <a:extLst>
              <a:ext uri="{FF2B5EF4-FFF2-40B4-BE49-F238E27FC236}">
                <a16:creationId xmlns:a16="http://schemas.microsoft.com/office/drawing/2014/main" id="{84A40D78-D6DD-41A7-A132-9D48DF8649A9}"/>
              </a:ext>
            </a:extLst>
          </p:cNvPr>
          <p:cNvSpPr>
            <a:spLocks noGrp="1"/>
          </p:cNvSpPr>
          <p:nvPr>
            <p:ph type="body" sz="quarter" idx="16"/>
          </p:nvPr>
        </p:nvSpPr>
        <p:spPr>
          <a:xfrm>
            <a:off x="5382308"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Click to edit Master text styles</a:t>
            </a:r>
          </a:p>
        </p:txBody>
      </p:sp>
      <p:sp>
        <p:nvSpPr>
          <p:cNvPr id="18" name="Text Placeholder 5">
            <a:extLst>
              <a:ext uri="{FF2B5EF4-FFF2-40B4-BE49-F238E27FC236}">
                <a16:creationId xmlns:a16="http://schemas.microsoft.com/office/drawing/2014/main" id="{4A9CFAA7-850F-4C92-A9BE-56452E5CA04D}"/>
              </a:ext>
            </a:extLst>
          </p:cNvPr>
          <p:cNvSpPr>
            <a:spLocks noGrp="1"/>
          </p:cNvSpPr>
          <p:nvPr>
            <p:ph type="body" sz="quarter" idx="15"/>
          </p:nvPr>
        </p:nvSpPr>
        <p:spPr>
          <a:xfrm>
            <a:off x="3299250"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Click to edit Master text styles</a:t>
            </a:r>
          </a:p>
        </p:txBody>
      </p:sp>
      <p:cxnSp>
        <p:nvCxnSpPr>
          <p:cNvPr id="14" name="Straight Connector 13">
            <a:extLst>
              <a:ext uri="{FF2B5EF4-FFF2-40B4-BE49-F238E27FC236}">
                <a16:creationId xmlns:a16="http://schemas.microsoft.com/office/drawing/2014/main" id="{CC5A0CF1-9FE7-4149-97DC-5221639144C8}"/>
              </a:ext>
              <a:ext uri="{C183D7F6-B498-43B3-948B-1728B52AA6E4}">
                <adec:decorative xmlns:adec="http://schemas.microsoft.com/office/drawing/2017/decorative" val="1"/>
              </a:ext>
            </a:extLst>
          </p:cNvPr>
          <p:cNvCxnSpPr>
            <a:cxnSpLocks/>
          </p:cNvCxnSpPr>
          <p:nvPr userDrawn="1"/>
        </p:nvCxnSpPr>
        <p:spPr>
          <a:xfrm rot="16200000">
            <a:off x="-185517" y="1242483"/>
            <a:ext cx="504000" cy="0"/>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93639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1457326" y="995967"/>
            <a:ext cx="6238874" cy="1260000"/>
          </a:xfrm>
        </p:spPr>
        <p:txBody>
          <a:bodyPr anchor="ctr" anchorCtr="0">
            <a:noAutofit/>
          </a:bodyPr>
          <a:lstStyle>
            <a:lvl1pPr algn="r">
              <a:defRPr sz="3000" b="0"/>
            </a:lvl1pPr>
          </a:lstStyle>
          <a:p>
            <a:r>
              <a:rPr lang="en-US" noProof="0"/>
              <a:t>Click to edit Master title style</a:t>
            </a:r>
          </a:p>
        </p:txBody>
      </p:sp>
      <p:sp>
        <p:nvSpPr>
          <p:cNvPr id="14" name="Picture Placeholder 2"/>
          <p:cNvSpPr>
            <a:spLocks noGrp="1" noChangeAspect="1"/>
          </p:cNvSpPr>
          <p:nvPr>
            <p:ph type="pic" idx="1"/>
          </p:nvPr>
        </p:nvSpPr>
        <p:spPr bwMode="blackGray">
          <a:xfrm>
            <a:off x="8014200" y="995968"/>
            <a:ext cx="3492000" cy="4866064"/>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a:t>Click icon to add picture</a:t>
            </a:r>
            <a:endParaRPr lang="en-US" noProof="0" dirty="0"/>
          </a:p>
        </p:txBody>
      </p:sp>
      <p:sp>
        <p:nvSpPr>
          <p:cNvPr id="4" name="Text Placeholder 3"/>
          <p:cNvSpPr>
            <a:spLocks noGrp="1"/>
          </p:cNvSpPr>
          <p:nvPr>
            <p:ph type="body" sz="half" idx="2"/>
          </p:nvPr>
        </p:nvSpPr>
        <p:spPr>
          <a:xfrm>
            <a:off x="1085849" y="2255967"/>
            <a:ext cx="6610351" cy="3476618"/>
          </a:xfrm>
        </p:spPr>
        <p:txBody>
          <a:bodyPr anchor="t">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984B7D2A-0DF8-424B-9572-B79AEBB2D9DC}" type="datetimeFigureOut">
              <a:rPr lang="en-US" noProof="0" smtClean="0"/>
              <a:t>23-Mar-24</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969382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Righ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6657974" y="995968"/>
            <a:ext cx="4848225" cy="1260000"/>
          </a:xfrm>
        </p:spPr>
        <p:txBody>
          <a:bodyPr anchor="ctr" anchorCtr="0">
            <a:normAutofit/>
          </a:bodyPr>
          <a:lstStyle>
            <a:lvl1pPr algn="l">
              <a:defRPr sz="3000" b="0"/>
            </a:lvl1pPr>
          </a:lstStyle>
          <a:p>
            <a:r>
              <a:rPr lang="en-US" noProof="0"/>
              <a:t>Click to edit Master title style</a:t>
            </a:r>
          </a:p>
        </p:txBody>
      </p:sp>
      <p:sp>
        <p:nvSpPr>
          <p:cNvPr id="14" name="Picture Placeholder 2"/>
          <p:cNvSpPr>
            <a:spLocks noGrp="1" noChangeAspect="1"/>
          </p:cNvSpPr>
          <p:nvPr>
            <p:ph type="pic" idx="1"/>
          </p:nvPr>
        </p:nvSpPr>
        <p:spPr bwMode="blackGray">
          <a:xfrm>
            <a:off x="727574" y="914400"/>
            <a:ext cx="5749425" cy="4818185"/>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a:t>Click icon to add picture</a:t>
            </a:r>
            <a:endParaRPr lang="en-US" noProof="0" dirty="0"/>
          </a:p>
        </p:txBody>
      </p:sp>
      <p:sp>
        <p:nvSpPr>
          <p:cNvPr id="4" name="Text Placeholder 3"/>
          <p:cNvSpPr>
            <a:spLocks noGrp="1"/>
          </p:cNvSpPr>
          <p:nvPr>
            <p:ph type="body" sz="half" idx="2"/>
          </p:nvPr>
        </p:nvSpPr>
        <p:spPr>
          <a:xfrm>
            <a:off x="6657974" y="2255968"/>
            <a:ext cx="4848225" cy="3476617"/>
          </a:xfrm>
        </p:spPr>
        <p:txBody>
          <a:bodyPr anchor="t">
            <a:normAutofit/>
          </a:bodyPr>
          <a:lstStyle>
            <a:lvl1pPr marL="0" indent="0" algn="l">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984B7D2A-0DF8-424B-9572-B79AEBB2D9DC}" type="datetimeFigureOut">
              <a:rPr lang="en-US" noProof="0" smtClean="0"/>
              <a:t>23-Mar-24</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832959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bwMode="white">
          <a:xfrm>
            <a:off x="10571243"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noProof="0" dirty="0">
                <a:solidFill>
                  <a:schemeClr val="tx1"/>
                </a:solidFill>
                <a:effectLst/>
              </a:rPr>
              <a:t>”</a:t>
            </a:r>
          </a:p>
        </p:txBody>
      </p:sp>
      <p:sp>
        <p:nvSpPr>
          <p:cNvPr id="11" name="TextBox 10"/>
          <p:cNvSpPr txBox="1"/>
          <p:nvPr/>
        </p:nvSpPr>
        <p:spPr bwMode="white">
          <a:xfrm>
            <a:off x="100262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noProof="0" dirty="0">
                <a:solidFill>
                  <a:schemeClr val="tx1"/>
                </a:solidFill>
                <a:effectLst/>
              </a:rPr>
              <a:t>“</a:t>
            </a:r>
          </a:p>
        </p:txBody>
      </p:sp>
      <p:sp>
        <p:nvSpPr>
          <p:cNvPr id="2" name="Title 1"/>
          <p:cNvSpPr>
            <a:spLocks noGrp="1"/>
          </p:cNvSpPr>
          <p:nvPr>
            <p:ph type="title" hasCustomPrompt="1"/>
          </p:nvPr>
        </p:nvSpPr>
        <p:spPr>
          <a:xfrm>
            <a:off x="1320801" y="609601"/>
            <a:ext cx="9550399" cy="2743199"/>
          </a:xfrm>
        </p:spPr>
        <p:txBody>
          <a:bodyPr anchor="ctr">
            <a:normAutofit/>
          </a:bodyPr>
          <a:lstStyle>
            <a:lvl1pPr algn="ctr">
              <a:defRPr sz="3000" b="0" i="1" cap="none">
                <a:solidFill>
                  <a:schemeClr val="tx1"/>
                </a:solidFill>
              </a:defRPr>
            </a:lvl1pPr>
          </a:lstStyle>
          <a:p>
            <a:r>
              <a:rPr lang="en-US" noProof="0"/>
              <a:t>CLICK TO EDIT MASTER TITLE STYLE</a:t>
            </a:r>
          </a:p>
        </p:txBody>
      </p:sp>
      <p:sp>
        <p:nvSpPr>
          <p:cNvPr id="10" name="Text Placeholder 9"/>
          <p:cNvSpPr>
            <a:spLocks noGrp="1"/>
          </p:cNvSpPr>
          <p:nvPr>
            <p:ph type="body" sz="quarter" idx="13"/>
          </p:nvPr>
        </p:nvSpPr>
        <p:spPr>
          <a:xfrm>
            <a:off x="1426408" y="3352800"/>
            <a:ext cx="9339184" cy="381000"/>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noProof="0"/>
              <a:t>Click to edit Master text styles</a:t>
            </a:r>
          </a:p>
        </p:txBody>
      </p:sp>
      <p:sp>
        <p:nvSpPr>
          <p:cNvPr id="7" name="Rectangle: Rounded Corners 6">
            <a:extLst>
              <a:ext uri="{FF2B5EF4-FFF2-40B4-BE49-F238E27FC236}">
                <a16:creationId xmlns:a16="http://schemas.microsoft.com/office/drawing/2014/main" id="{1AD7857E-8E0E-4AC1-ABDC-E42462C788DE}"/>
              </a:ext>
            </a:extLst>
          </p:cNvPr>
          <p:cNvSpPr/>
          <p:nvPr userDrawn="1"/>
        </p:nvSpPr>
        <p:spPr>
          <a:xfrm>
            <a:off x="1750844" y="3962401"/>
            <a:ext cx="8690313" cy="1908173"/>
          </a:xfrm>
          <a:prstGeom prst="roundRect">
            <a:avLst>
              <a:gd name="adj" fmla="val 6552"/>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Text Placeholder 2"/>
          <p:cNvSpPr>
            <a:spLocks noGrp="1"/>
          </p:cNvSpPr>
          <p:nvPr>
            <p:ph type="body" idx="1"/>
          </p:nvPr>
        </p:nvSpPr>
        <p:spPr>
          <a:xfrm>
            <a:off x="1857375" y="4021138"/>
            <a:ext cx="8486775" cy="1760537"/>
          </a:xfrm>
        </p:spPr>
        <p:txBody>
          <a:bodyPr anchor="ctr">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p>
            <a:fld id="{984B7D2A-0DF8-424B-9572-B79AEBB2D9DC}" type="datetimeFigureOut">
              <a:rPr lang="en-US" noProof="0" smtClean="0"/>
              <a:t>23-Mar-24</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1153409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Celestia-R1---OverlayContentHD.png">
            <a:extLst>
              <a:ext uri="{FF2B5EF4-FFF2-40B4-BE49-F238E27FC236}">
                <a16:creationId xmlns:a16="http://schemas.microsoft.com/office/drawing/2014/main" id="{A1E35E73-B2F7-41DF-AAD2-58E6BE2710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599"/>
            <a:ext cx="10840914" cy="1260000"/>
          </a:xfrm>
        </p:spPr>
        <p:txBody>
          <a:bodyPr>
            <a:normAutofit/>
          </a:bodyPr>
          <a:lstStyle>
            <a:lvl1pPr>
              <a:defRPr sz="3000"/>
            </a:lvl1pPr>
          </a:lstStyle>
          <a:p>
            <a:r>
              <a:rPr lang="en-US" noProof="0"/>
              <a:t>Click to edit Master title style</a:t>
            </a:r>
          </a:p>
        </p:txBody>
      </p:sp>
      <p:sp>
        <p:nvSpPr>
          <p:cNvPr id="3" name="Text Placeholder 2"/>
          <p:cNvSpPr>
            <a:spLocks noGrp="1"/>
          </p:cNvSpPr>
          <p:nvPr>
            <p:ph type="body" idx="1"/>
          </p:nvPr>
        </p:nvSpPr>
        <p:spPr>
          <a:xfrm>
            <a:off x="685799" y="1869599"/>
            <a:ext cx="5202071" cy="916228"/>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685800" y="2870201"/>
            <a:ext cx="5202071" cy="2916000"/>
          </a:xfrm>
          <a:prstGeom prst="roundRect">
            <a:avLst>
              <a:gd name="adj" fmla="val 2496"/>
            </a:avLst>
          </a:prstGeom>
          <a:ln w="28575">
            <a:solidFill>
              <a:schemeClr val="accent3">
                <a:lumMod val="50000"/>
              </a:schemeClr>
            </a:solidFill>
          </a:ln>
          <a:effectLst>
            <a:outerShdw blurRad="63500" sx="102000" sy="102000" algn="ctr" rotWithShape="0">
              <a:prstClr val="black">
                <a:alpha val="40000"/>
              </a:prstClr>
            </a:outerShdw>
          </a:effectLst>
        </p:spPr>
        <p:txBody>
          <a:bodyPr anchor="t">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6298270" y="1869599"/>
            <a:ext cx="5228444" cy="916228"/>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p:cNvSpPr>
            <a:spLocks noGrp="1"/>
          </p:cNvSpPr>
          <p:nvPr>
            <p:ph sz="quarter" idx="4"/>
          </p:nvPr>
        </p:nvSpPr>
        <p:spPr>
          <a:xfrm>
            <a:off x="6298270" y="2870201"/>
            <a:ext cx="5202071" cy="2916000"/>
          </a:xfrm>
          <a:prstGeom prst="roundRect">
            <a:avLst>
              <a:gd name="adj" fmla="val 2798"/>
            </a:avLst>
          </a:prstGeom>
          <a:ln w="28575">
            <a:solidFill>
              <a:schemeClr val="accent3">
                <a:lumMod val="50000"/>
              </a:schemeClr>
            </a:solidFill>
          </a:ln>
          <a:effectLst>
            <a:outerShdw blurRad="63500" sx="102000" sy="102000" algn="ctr" rotWithShape="0">
              <a:prstClr val="black">
                <a:alpha val="40000"/>
              </a:prstClr>
            </a:outerShdw>
          </a:effectLst>
        </p:spPr>
        <p:txBody>
          <a:bodyPr anchor="t">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984B7D2A-0DF8-424B-9572-B79AEBB2D9DC}" type="datetimeFigureOut">
              <a:rPr lang="en-US" noProof="0" smtClean="0"/>
              <a:t>23-Mar-24</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p:txBody>
      </p:sp>
      <p:sp>
        <p:nvSpPr>
          <p:cNvPr id="9" name="Slide Number Placeholder 8"/>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12" name="Straight Connector 11">
            <a:extLst>
              <a:ext uri="{FF2B5EF4-FFF2-40B4-BE49-F238E27FC236}">
                <a16:creationId xmlns:a16="http://schemas.microsoft.com/office/drawing/2014/main" id="{8031B0A9-3E16-4C5B-A6CE-045BCB91A008}"/>
              </a:ext>
              <a:ext uri="{C183D7F6-B498-43B3-948B-1728B52AA6E4}">
                <adec:decorative xmlns:adec="http://schemas.microsoft.com/office/drawing/2017/decorative" val="1"/>
              </a:ext>
            </a:extLst>
          </p:cNvPr>
          <p:cNvCxnSpPr>
            <a:cxnSpLocks/>
          </p:cNvCxnSpPr>
          <p:nvPr userDrawn="1"/>
        </p:nvCxnSpPr>
        <p:spPr>
          <a:xfrm flipV="1">
            <a:off x="57150" y="939761"/>
            <a:ext cx="3666" cy="491143"/>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66961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ormAutofit/>
          </a:bodyPr>
          <a:lstStyle>
            <a:lvl1pPr>
              <a:defRPr sz="3000"/>
            </a:lvl1pPr>
          </a:lstStyle>
          <a:p>
            <a:r>
              <a:rPr lang="en-US" noProof="0"/>
              <a:t>Click to edit Master title style</a:t>
            </a:r>
          </a:p>
        </p:txBody>
      </p:sp>
      <p:sp>
        <p:nvSpPr>
          <p:cNvPr id="9" name="Rectangle: Rounded Corners 8">
            <a:extLst>
              <a:ext uri="{FF2B5EF4-FFF2-40B4-BE49-F238E27FC236}">
                <a16:creationId xmlns:a16="http://schemas.microsoft.com/office/drawing/2014/main" id="{E44449DE-635B-4B23-9B8B-C95A5B8764DB}"/>
              </a:ext>
            </a:extLst>
          </p:cNvPr>
          <p:cNvSpPr/>
          <p:nvPr userDrawn="1"/>
        </p:nvSpPr>
        <p:spPr>
          <a:xfrm>
            <a:off x="663356" y="1790228"/>
            <a:ext cx="10863358" cy="4080348"/>
          </a:xfrm>
          <a:prstGeom prst="roundRect">
            <a:avLst>
              <a:gd name="adj" fmla="val 2634"/>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Content Placeholder 2"/>
          <p:cNvSpPr>
            <a:spLocks noGrp="1"/>
          </p:cNvSpPr>
          <p:nvPr>
            <p:ph sz="half" idx="1"/>
          </p:nvPr>
        </p:nvSpPr>
        <p:spPr>
          <a:xfrm>
            <a:off x="685802" y="1869600"/>
            <a:ext cx="5040000" cy="3921601"/>
          </a:xfrm>
          <a:prstGeom prst="roundRect">
            <a:avLst>
              <a:gd name="adj" fmla="val 1970"/>
            </a:avLst>
          </a:prstGeom>
          <a:ln w="28575">
            <a:noFill/>
          </a:ln>
          <a:effectLst/>
        </p:spPr>
        <p:txBody>
          <a:bodyPr anchor="t" anchorCtr="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6488644" y="1869601"/>
            <a:ext cx="5040000" cy="3921600"/>
          </a:xfrm>
          <a:prstGeom prst="roundRect">
            <a:avLst>
              <a:gd name="adj" fmla="val 2211"/>
            </a:avLst>
          </a:prstGeom>
          <a:ln w="28575">
            <a:noFill/>
          </a:ln>
          <a:effectLst/>
        </p:spPr>
        <p:txBody>
          <a:bodyPr anchor="t" anchorCtr="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984B7D2A-0DF8-424B-9572-B79AEBB2D9DC}" type="datetimeFigureOut">
              <a:rPr lang="en-US" noProof="0" smtClean="0"/>
              <a:t>23-Mar-24</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10" name="Straight Connector 9">
            <a:extLst>
              <a:ext uri="{FF2B5EF4-FFF2-40B4-BE49-F238E27FC236}">
                <a16:creationId xmlns:a16="http://schemas.microsoft.com/office/drawing/2014/main" id="{E8539E0A-8009-4A6E-A7A1-5AEFA52206C3}"/>
              </a:ext>
              <a:ext uri="{C183D7F6-B498-43B3-948B-1728B52AA6E4}">
                <adec:decorative xmlns:adec="http://schemas.microsoft.com/office/drawing/2017/decorative" val="1"/>
              </a:ext>
            </a:extLst>
          </p:cNvPr>
          <p:cNvCxnSpPr>
            <a:cxnSpLocks/>
          </p:cNvCxnSpPr>
          <p:nvPr userDrawn="1"/>
        </p:nvCxnSpPr>
        <p:spPr>
          <a:xfrm flipV="1">
            <a:off x="57150" y="996911"/>
            <a:ext cx="3666" cy="491143"/>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2352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85801" y="609600"/>
            <a:ext cx="10840914" cy="1456267"/>
          </a:xfrm>
          <a:prstGeom prst="rect">
            <a:avLst/>
          </a:prstGeom>
          <a:effectLst/>
        </p:spPr>
        <p:txBody>
          <a:bodyPr vert="horz" lIns="91440" tIns="45720" rIns="91440" bIns="45720" rtlCol="0" anchor="ctr">
            <a:normAutofit/>
          </a:bodyPr>
          <a:lstStyle/>
          <a:p>
            <a:r>
              <a:rPr lang="en-US" noProof="0"/>
              <a:t>Click to edit Master title style</a:t>
            </a:r>
          </a:p>
        </p:txBody>
      </p:sp>
      <p:sp>
        <p:nvSpPr>
          <p:cNvPr id="3" name="Text Placeholder 2"/>
          <p:cNvSpPr>
            <a:spLocks noGrp="1"/>
          </p:cNvSpPr>
          <p:nvPr>
            <p:ph type="body" idx="1"/>
          </p:nvPr>
        </p:nvSpPr>
        <p:spPr bwMode="white">
          <a:xfrm>
            <a:off x="685801" y="2142067"/>
            <a:ext cx="10840914" cy="3649133"/>
          </a:xfrm>
          <a:prstGeom prst="rect">
            <a:avLst/>
          </a:prstGeom>
        </p:spPr>
        <p:txBody>
          <a:bodyPr vert="horz" lIns="91440" tIns="45720" rIns="91440" bIns="45720" rtlCol="0" anchor="ctr">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84B7D2A-0DF8-424B-9572-B79AEBB2D9DC}" type="datetimeFigureOut">
              <a:rPr lang="en-US" noProof="0" smtClean="0"/>
              <a:t>23-Mar-24</a:t>
            </a:fld>
            <a:endParaRPr lang="en-US" noProof="0"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noProof="0" dirty="0"/>
              <a:t>Add a Footer</a:t>
            </a:r>
          </a:p>
        </p:txBody>
      </p:sp>
      <p:sp>
        <p:nvSpPr>
          <p:cNvPr id="6" name="Slide Number Placeholder 5"/>
          <p:cNvSpPr>
            <a:spLocks noGrp="1"/>
          </p:cNvSpPr>
          <p:nvPr>
            <p:ph type="sldNum" sz="quarter" idx="4"/>
          </p:nvPr>
        </p:nvSpPr>
        <p:spPr>
          <a:xfrm>
            <a:off x="10266059" y="5870575"/>
            <a:ext cx="1260655"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009069978"/>
      </p:ext>
    </p:extLst>
  </p:cSld>
  <p:clrMap bg1="dk1" tx1="lt1" bg2="dk2" tx2="lt2" accent1="accent1" accent2="accent2" accent3="accent3" accent4="accent4" accent5="accent5" accent6="accent6" hlink="hlink" folHlink="folHlink"/>
  <p:sldLayoutIdLst>
    <p:sldLayoutId id="2147483662" r:id="rId1"/>
    <p:sldLayoutId id="2147483661" r:id="rId2"/>
    <p:sldLayoutId id="2147483668" r:id="rId3"/>
    <p:sldLayoutId id="2147483679" r:id="rId4"/>
    <p:sldLayoutId id="2147483669" r:id="rId5"/>
    <p:sldLayoutId id="2147483680" r:id="rId6"/>
    <p:sldLayoutId id="2147483672" r:id="rId7"/>
    <p:sldLayoutId id="2147483665" r:id="rId8"/>
    <p:sldLayoutId id="2147483664" r:id="rId9"/>
    <p:sldLayoutId id="2147483671" r:id="rId10"/>
    <p:sldLayoutId id="2147483666" r:id="rId11"/>
    <p:sldLayoutId id="2147483667" r:id="rId12"/>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222C1B3-DA08-A6CD-85D8-C135F560344D}"/>
              </a:ext>
            </a:extLst>
          </p:cNvPr>
          <p:cNvSpPr txBox="1"/>
          <p:nvPr/>
        </p:nvSpPr>
        <p:spPr>
          <a:xfrm>
            <a:off x="1748556" y="1054913"/>
            <a:ext cx="8644035" cy="2862322"/>
          </a:xfrm>
          <a:prstGeom prst="rect">
            <a:avLst/>
          </a:prstGeom>
          <a:noFill/>
        </p:spPr>
        <p:txBody>
          <a:bodyPr wrap="square">
            <a:spAutoFit/>
          </a:bodyPr>
          <a:lstStyle/>
          <a:p>
            <a:pPr algn="ctr"/>
            <a:br>
              <a:rPr lang="en-IN" sz="6000" b="1" i="0" dirty="0">
                <a:solidFill>
                  <a:srgbClr val="FFFFFF"/>
                </a:solidFill>
                <a:effectLst/>
                <a:latin typeface="Times New Roman" panose="02020603050405020304" pitchFamily="18" charset="0"/>
                <a:cs typeface="Times New Roman" panose="02020603050405020304" pitchFamily="18" charset="0"/>
              </a:rPr>
            </a:br>
            <a:r>
              <a:rPr lang="en-IN" sz="6000" b="1" i="0" dirty="0">
                <a:solidFill>
                  <a:srgbClr val="FFFFFF"/>
                </a:solidFill>
                <a:effectLst/>
                <a:latin typeface="Times New Roman" panose="02020603050405020304" pitchFamily="18" charset="0"/>
                <a:cs typeface="Times New Roman" panose="02020603050405020304" pitchFamily="18" charset="0"/>
              </a:rPr>
              <a:t>LOAN STATUS PREDICTION </a:t>
            </a:r>
            <a:endParaRPr lang="en-IN" sz="6000" dirty="0">
              <a:latin typeface="Times New Roman" panose="02020603050405020304" pitchFamily="18" charset="0"/>
              <a:cs typeface="Times New Roman" panose="02020603050405020304" pitchFamily="18" charset="0"/>
            </a:endParaRPr>
          </a:p>
        </p:txBody>
      </p:sp>
      <p:pic>
        <p:nvPicPr>
          <p:cNvPr id="12" name="Picture 11" descr="pillar icon">
            <a:extLst>
              <a:ext uri="{FF2B5EF4-FFF2-40B4-BE49-F238E27FC236}">
                <a16:creationId xmlns:a16="http://schemas.microsoft.com/office/drawing/2014/main" id="{FC7E2CCC-C53E-454B-9DE0-F2484BA0FF9D}"/>
              </a:ext>
              <a:ext uri="{C183D7F6-B498-43B3-948B-1728B52AA6E4}">
                <adec:decorative xmlns:adec="http://schemas.microsoft.com/office/drawing/2017/decorative" val="1"/>
              </a:ext>
            </a:extLst>
          </p:cNvPr>
          <p:cNvPicPr>
            <a:picLocks/>
          </p:cNvPicPr>
          <p:nvPr/>
        </p:nvPicPr>
        <p:blipFill>
          <a:blip r:embed="rId2"/>
          <a:stretch>
            <a:fillRect/>
          </a:stretch>
        </p:blipFill>
        <p:spPr>
          <a:xfrm>
            <a:off x="6836604" y="209844"/>
            <a:ext cx="1905000" cy="1905000"/>
          </a:xfrm>
          <a:prstGeom prst="rect">
            <a:avLst/>
          </a:prstGeom>
          <a:ln>
            <a:noFill/>
          </a:ln>
        </p:spPr>
      </p:pic>
      <p:sp>
        <p:nvSpPr>
          <p:cNvPr id="4" name="Subtitle 2">
            <a:extLst>
              <a:ext uri="{FF2B5EF4-FFF2-40B4-BE49-F238E27FC236}">
                <a16:creationId xmlns:a16="http://schemas.microsoft.com/office/drawing/2014/main" id="{A4619E4B-BB8D-FC27-95E5-F15CE0DDB306}"/>
              </a:ext>
            </a:extLst>
          </p:cNvPr>
          <p:cNvSpPr txBox="1">
            <a:spLocks/>
          </p:cNvSpPr>
          <p:nvPr/>
        </p:nvSpPr>
        <p:spPr bwMode="white">
          <a:xfrm>
            <a:off x="456966" y="4086176"/>
            <a:ext cx="8683625" cy="732840"/>
          </a:xfrm>
          <a:prstGeom prst="rect">
            <a:avLst/>
          </a:prstGeom>
        </p:spPr>
        <p:txBody>
          <a:bodyPr vert="horz" lIns="91440" tIns="45720" rIns="91440" bIns="45720" rtlCol="0" anchor="t" anchorCtr="0">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IN" sz="2000" dirty="0">
                <a:latin typeface="Times New Roman" panose="02020603050405020304" pitchFamily="18" charset="0"/>
                <a:cs typeface="Times New Roman" panose="02020603050405020304" pitchFamily="18" charset="0"/>
              </a:rPr>
              <a:t>Presented by: </a:t>
            </a:r>
          </a:p>
          <a:p>
            <a:pPr marL="0" indent="0">
              <a:buNone/>
            </a:pPr>
            <a:r>
              <a:rPr lang="en-IN" sz="2000" dirty="0">
                <a:latin typeface="Times New Roman" panose="02020603050405020304" pitchFamily="18" charset="0"/>
                <a:cs typeface="Times New Roman" panose="02020603050405020304" pitchFamily="18" charset="0"/>
              </a:rPr>
              <a:t>Chahak Chawrekar</a:t>
            </a:r>
          </a:p>
          <a:p>
            <a:pPr marL="0" indent="0">
              <a:buNone/>
            </a:pPr>
            <a:r>
              <a:rPr lang="en-IN" sz="2000" dirty="0">
                <a:latin typeface="Times New Roman" panose="02020603050405020304" pitchFamily="18" charset="0"/>
                <a:cs typeface="Times New Roman" panose="02020603050405020304" pitchFamily="18" charset="0"/>
              </a:rPr>
              <a:t>Krati Bakliwal </a:t>
            </a:r>
          </a:p>
          <a:p>
            <a:pPr marL="0" indent="0">
              <a:buNone/>
            </a:pPr>
            <a:r>
              <a:rPr lang="en-IN" sz="2000" dirty="0">
                <a:latin typeface="Times New Roman" panose="02020603050405020304" pitchFamily="18" charset="0"/>
                <a:cs typeface="Times New Roman" panose="02020603050405020304" pitchFamily="18" charset="0"/>
              </a:rPr>
              <a:t>Shristi Moryani </a:t>
            </a:r>
          </a:p>
          <a:p>
            <a:pPr marL="0" indent="0">
              <a:buNone/>
            </a:pPr>
            <a:r>
              <a:rPr lang="en-IN" sz="2000" dirty="0">
                <a:latin typeface="Times New Roman" panose="02020603050405020304" pitchFamily="18" charset="0"/>
                <a:cs typeface="Times New Roman" panose="02020603050405020304" pitchFamily="18" charset="0"/>
              </a:rPr>
              <a:t>Ishank Sethi </a:t>
            </a:r>
          </a:p>
          <a:p>
            <a:pPr marL="0" indent="0">
              <a:buNone/>
            </a:pPr>
            <a:r>
              <a:rPr lang="en-IN" sz="2000" dirty="0">
                <a:latin typeface="Times New Roman" panose="02020603050405020304" pitchFamily="18" charset="0"/>
                <a:cs typeface="Times New Roman" panose="02020603050405020304" pitchFamily="18" charset="0"/>
              </a:rPr>
              <a:t>Neil Shah </a:t>
            </a:r>
          </a:p>
        </p:txBody>
      </p:sp>
      <p:pic>
        <p:nvPicPr>
          <p:cNvPr id="6" name="Picture 5" descr="A yellow dragon on a blue background&#10;&#10;Description automatically generated">
            <a:extLst>
              <a:ext uri="{FF2B5EF4-FFF2-40B4-BE49-F238E27FC236}">
                <a16:creationId xmlns:a16="http://schemas.microsoft.com/office/drawing/2014/main" id="{8762A54F-698F-3256-CF1D-10137B0E07C8}"/>
              </a:ext>
            </a:extLst>
          </p:cNvPr>
          <p:cNvPicPr>
            <a:picLocks noChangeAspect="1"/>
          </p:cNvPicPr>
          <p:nvPr/>
        </p:nvPicPr>
        <p:blipFill>
          <a:blip r:embed="rId3"/>
          <a:stretch>
            <a:fillRect/>
          </a:stretch>
        </p:blipFill>
        <p:spPr>
          <a:xfrm>
            <a:off x="11108778" y="0"/>
            <a:ext cx="999402" cy="940613"/>
          </a:xfrm>
          <a:prstGeom prst="rect">
            <a:avLst/>
          </a:prstGeom>
        </p:spPr>
      </p:pic>
      <p:sp>
        <p:nvSpPr>
          <p:cNvPr id="8" name="TextBox 7">
            <a:extLst>
              <a:ext uri="{FF2B5EF4-FFF2-40B4-BE49-F238E27FC236}">
                <a16:creationId xmlns:a16="http://schemas.microsoft.com/office/drawing/2014/main" id="{FDE9CC54-D482-7C24-5D34-754573DA7613}"/>
              </a:ext>
            </a:extLst>
          </p:cNvPr>
          <p:cNvSpPr txBox="1"/>
          <p:nvPr/>
        </p:nvSpPr>
        <p:spPr>
          <a:xfrm>
            <a:off x="4097645" y="3917235"/>
            <a:ext cx="6109334" cy="523220"/>
          </a:xfrm>
          <a:prstGeom prst="rect">
            <a:avLst/>
          </a:prstGeom>
          <a:noFill/>
        </p:spPr>
        <p:txBody>
          <a:bodyPr wrap="square">
            <a:spAutoFit/>
          </a:bodyPr>
          <a:lstStyle/>
          <a:p>
            <a:pPr marL="0" indent="0">
              <a:buNone/>
            </a:pPr>
            <a:r>
              <a:rPr lang="en-IN" sz="2800" dirty="0">
                <a:latin typeface="Times New Roman" panose="02020603050405020304" pitchFamily="18" charset="0"/>
                <a:cs typeface="Times New Roman" panose="02020603050405020304" pitchFamily="18" charset="0"/>
              </a:rPr>
              <a:t>MIS 636 FINAL PROJECT  </a:t>
            </a:r>
          </a:p>
        </p:txBody>
      </p:sp>
    </p:spTree>
    <p:extLst>
      <p:ext uri="{BB962C8B-B14F-4D97-AF65-F5344CB8AC3E}">
        <p14:creationId xmlns:p14="http://schemas.microsoft.com/office/powerpoint/2010/main" val="3401217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8B613CA-CE2B-81F2-E10A-BEAA3B66065A}"/>
              </a:ext>
            </a:extLst>
          </p:cNvPr>
          <p:cNvSpPr txBox="1"/>
          <p:nvPr/>
        </p:nvSpPr>
        <p:spPr>
          <a:xfrm>
            <a:off x="359779" y="355838"/>
            <a:ext cx="5425440" cy="584775"/>
          </a:xfrm>
          <a:prstGeom prst="rect">
            <a:avLst/>
          </a:prstGeom>
          <a:noFill/>
        </p:spPr>
        <p:txBody>
          <a:bodyPr wrap="square">
            <a:spAutoFit/>
          </a:bodyPr>
          <a:lstStyle/>
          <a:p>
            <a:r>
              <a:rPr lang="en-IN" sz="3200" b="1" kern="0" dirty="0">
                <a:latin typeface="Times New Roman" panose="02020603050405020304" pitchFamily="18" charset="0"/>
              </a:rPr>
              <a:t>ALGORITHM AND MODEL</a:t>
            </a:r>
            <a:endParaRPr lang="en-US" sz="3200" b="1" kern="0" dirty="0">
              <a:latin typeface="Times New Roman" panose="02020603050405020304" pitchFamily="18" charset="0"/>
            </a:endParaRPr>
          </a:p>
        </p:txBody>
      </p:sp>
      <p:sp>
        <p:nvSpPr>
          <p:cNvPr id="7" name="TextBox 6">
            <a:extLst>
              <a:ext uri="{FF2B5EF4-FFF2-40B4-BE49-F238E27FC236}">
                <a16:creationId xmlns:a16="http://schemas.microsoft.com/office/drawing/2014/main" id="{9A864CBE-6DB2-03BE-7EE1-FFA5E07D1A73}"/>
              </a:ext>
            </a:extLst>
          </p:cNvPr>
          <p:cNvSpPr txBox="1"/>
          <p:nvPr/>
        </p:nvSpPr>
        <p:spPr>
          <a:xfrm>
            <a:off x="359779" y="1063136"/>
            <a:ext cx="3543348" cy="2862322"/>
          </a:xfrm>
          <a:prstGeom prst="rect">
            <a:avLst/>
          </a:prstGeom>
          <a:noFill/>
        </p:spPr>
        <p:txBody>
          <a:bodyPr wrap="square">
            <a:spAutoFit/>
          </a:bodyPr>
          <a:lstStyle/>
          <a:p>
            <a:pPr marL="0" marR="0">
              <a:spcBef>
                <a:spcPts val="0"/>
              </a:spcBef>
              <a:spcAft>
                <a:spcPts val="0"/>
              </a:spcAft>
            </a:pPr>
            <a:r>
              <a:rPr lang="en-US" sz="2000" dirty="0">
                <a:effectLst/>
                <a:latin typeface="Times New Roman" panose="02020603050405020304" pitchFamily="18" charset="0"/>
                <a:ea typeface="Times New Roman" panose="02020603050405020304" pitchFamily="18" charset="0"/>
              </a:rPr>
              <a:t>We ran the following models to see which one could best predict if an applicant is likely to receive a loan:</a:t>
            </a:r>
            <a:endParaRPr lang="en-IN" sz="20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000" dirty="0">
                <a:effectLst/>
                <a:latin typeface="Times New Roman" panose="02020603050405020304" pitchFamily="18" charset="0"/>
                <a:ea typeface="Times New Roman" panose="02020603050405020304" pitchFamily="18" charset="0"/>
              </a:rPr>
              <a:t>Logistic Regression</a:t>
            </a:r>
            <a:endParaRPr lang="en-IN" sz="20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000" dirty="0">
                <a:effectLst/>
                <a:latin typeface="Times New Roman" panose="02020603050405020304" pitchFamily="18" charset="0"/>
                <a:ea typeface="Times New Roman" panose="02020603050405020304" pitchFamily="18" charset="0"/>
              </a:rPr>
              <a:t>Decision Tree </a:t>
            </a:r>
            <a:endParaRPr lang="en-IN" sz="20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000" dirty="0">
                <a:effectLst/>
                <a:latin typeface="Times New Roman" panose="02020603050405020304" pitchFamily="18" charset="0"/>
                <a:ea typeface="Times New Roman" panose="02020603050405020304" pitchFamily="18" charset="0"/>
              </a:rPr>
              <a:t>Random Forest </a:t>
            </a:r>
            <a:endParaRPr lang="en-IN" sz="20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000" dirty="0">
                <a:effectLst/>
                <a:latin typeface="Times New Roman" panose="02020603050405020304" pitchFamily="18" charset="0"/>
                <a:ea typeface="Times New Roman" panose="02020603050405020304" pitchFamily="18" charset="0"/>
              </a:rPr>
              <a:t>KNN</a:t>
            </a:r>
            <a:endParaRPr lang="en-IN" sz="20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000" dirty="0">
                <a:effectLst/>
                <a:latin typeface="Times New Roman" panose="02020603050405020304" pitchFamily="18" charset="0"/>
                <a:ea typeface="Times New Roman" panose="02020603050405020304" pitchFamily="18" charset="0"/>
              </a:rPr>
              <a:t>Linear Regression</a:t>
            </a:r>
            <a:endParaRPr lang="en-IN" sz="2000" dirty="0">
              <a:effectLst/>
              <a:latin typeface="Times New Roman" panose="02020603050405020304" pitchFamily="18" charset="0"/>
              <a:ea typeface="Times New Roman" panose="02020603050405020304" pitchFamily="18" charset="0"/>
            </a:endParaRPr>
          </a:p>
        </p:txBody>
      </p:sp>
      <p:pic>
        <p:nvPicPr>
          <p:cNvPr id="2" name="Picture 1" descr="A yellow dragon on a blue background&#10;&#10;Description automatically generated">
            <a:extLst>
              <a:ext uri="{FF2B5EF4-FFF2-40B4-BE49-F238E27FC236}">
                <a16:creationId xmlns:a16="http://schemas.microsoft.com/office/drawing/2014/main" id="{20730489-3F8F-5FE9-13E2-EF89C46E51FF}"/>
              </a:ext>
            </a:extLst>
          </p:cNvPr>
          <p:cNvPicPr>
            <a:picLocks noChangeAspect="1"/>
          </p:cNvPicPr>
          <p:nvPr/>
        </p:nvPicPr>
        <p:blipFill>
          <a:blip r:embed="rId2"/>
          <a:stretch>
            <a:fillRect/>
          </a:stretch>
        </p:blipFill>
        <p:spPr>
          <a:xfrm>
            <a:off x="11108778" y="0"/>
            <a:ext cx="999402" cy="940613"/>
          </a:xfrm>
          <a:prstGeom prst="rect">
            <a:avLst/>
          </a:prstGeom>
        </p:spPr>
      </p:pic>
      <p:pic>
        <p:nvPicPr>
          <p:cNvPr id="4" name="Picture 3" descr="A screenshot of a computer program&#10;&#10;Description automatically generated">
            <a:extLst>
              <a:ext uri="{FF2B5EF4-FFF2-40B4-BE49-F238E27FC236}">
                <a16:creationId xmlns:a16="http://schemas.microsoft.com/office/drawing/2014/main" id="{BEE29C9D-BB0F-715C-FAE4-667B2D0DDA83}"/>
              </a:ext>
            </a:extLst>
          </p:cNvPr>
          <p:cNvPicPr>
            <a:picLocks noChangeAspect="1"/>
          </p:cNvPicPr>
          <p:nvPr/>
        </p:nvPicPr>
        <p:blipFill>
          <a:blip r:embed="rId3"/>
          <a:stretch>
            <a:fillRect/>
          </a:stretch>
        </p:blipFill>
        <p:spPr>
          <a:xfrm>
            <a:off x="5268775" y="940613"/>
            <a:ext cx="5840003" cy="3946186"/>
          </a:xfrm>
          <a:prstGeom prst="rect">
            <a:avLst/>
          </a:prstGeom>
          <a:ln>
            <a:noFill/>
          </a:ln>
          <a:effectLst>
            <a:outerShdw blurRad="190500" algn="tl" rotWithShape="0">
              <a:srgbClr val="000000">
                <a:alpha val="70000"/>
              </a:srgbClr>
            </a:outerShdw>
          </a:effectLst>
        </p:spPr>
      </p:pic>
      <p:pic>
        <p:nvPicPr>
          <p:cNvPr id="8" name="Picture 7" descr="A computer code with green and black text&#10;&#10;Description automatically generated">
            <a:extLst>
              <a:ext uri="{FF2B5EF4-FFF2-40B4-BE49-F238E27FC236}">
                <a16:creationId xmlns:a16="http://schemas.microsoft.com/office/drawing/2014/main" id="{43F1BA3B-3AF9-57FC-AA82-1B48F4054882}"/>
              </a:ext>
            </a:extLst>
          </p:cNvPr>
          <p:cNvPicPr>
            <a:picLocks noChangeAspect="1"/>
          </p:cNvPicPr>
          <p:nvPr/>
        </p:nvPicPr>
        <p:blipFill>
          <a:blip r:embed="rId4"/>
          <a:stretch>
            <a:fillRect/>
          </a:stretch>
        </p:blipFill>
        <p:spPr>
          <a:xfrm>
            <a:off x="5268775" y="4797346"/>
            <a:ext cx="6631290" cy="1951324"/>
          </a:xfrm>
          <a:prstGeom prst="rect">
            <a:avLst/>
          </a:prstGeom>
        </p:spPr>
      </p:pic>
    </p:spTree>
    <p:extLst>
      <p:ext uri="{BB962C8B-B14F-4D97-AF65-F5344CB8AC3E}">
        <p14:creationId xmlns:p14="http://schemas.microsoft.com/office/powerpoint/2010/main" val="3725142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D3FFDB6-504A-FC76-AA02-C2330B19DCC2}"/>
              </a:ext>
            </a:extLst>
          </p:cNvPr>
          <p:cNvSpPr txBox="1"/>
          <p:nvPr/>
        </p:nvSpPr>
        <p:spPr>
          <a:xfrm>
            <a:off x="555279" y="-160420"/>
            <a:ext cx="9061101" cy="1569660"/>
          </a:xfrm>
          <a:prstGeom prst="rect">
            <a:avLst/>
          </a:prstGeom>
          <a:noFill/>
        </p:spPr>
        <p:txBody>
          <a:bodyPr wrap="square">
            <a:spAutoFit/>
          </a:bodyPr>
          <a:lstStyle/>
          <a:p>
            <a:endParaRPr lang="en-US" sz="3200" b="1" kern="0" dirty="0">
              <a:latin typeface="Times New Roman" panose="02020603050405020304" pitchFamily="18" charset="0"/>
              <a:ea typeface="Times New Roman" panose="02020603050405020304" pitchFamily="18" charset="0"/>
            </a:endParaRPr>
          </a:p>
          <a:p>
            <a:r>
              <a:rPr lang="en-US" sz="3200" b="1" kern="0" dirty="0">
                <a:effectLst/>
                <a:latin typeface="Times New Roman" panose="02020603050405020304" pitchFamily="18" charset="0"/>
                <a:ea typeface="Times New Roman" panose="02020603050405020304" pitchFamily="18" charset="0"/>
              </a:rPr>
              <a:t>PARAMETERS OF ALGORITHM AND ITS REASONS FOR ALTERATION   </a:t>
            </a:r>
            <a:endParaRPr lang="en-IN" sz="3200" dirty="0"/>
          </a:p>
        </p:txBody>
      </p:sp>
      <p:sp>
        <p:nvSpPr>
          <p:cNvPr id="3" name="TextBox 2">
            <a:extLst>
              <a:ext uri="{FF2B5EF4-FFF2-40B4-BE49-F238E27FC236}">
                <a16:creationId xmlns:a16="http://schemas.microsoft.com/office/drawing/2014/main" id="{04CC8B90-D637-7177-1700-7A568F6A0083}"/>
              </a:ext>
            </a:extLst>
          </p:cNvPr>
          <p:cNvSpPr txBox="1"/>
          <p:nvPr/>
        </p:nvSpPr>
        <p:spPr>
          <a:xfrm>
            <a:off x="426070" y="1518570"/>
            <a:ext cx="9920564" cy="4339650"/>
          </a:xfrm>
          <a:prstGeom prst="rect">
            <a:avLst/>
          </a:prstGeom>
          <a:noFill/>
        </p:spPr>
        <p:txBody>
          <a:bodyPr wrap="square">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a:t>
            </a:r>
            <a:r>
              <a:rPr lang="en-US" sz="2000" b="1" u="sng" dirty="0" err="1">
                <a:latin typeface="Times New Roman" panose="02020603050405020304" pitchFamily="18" charset="0"/>
                <a:cs typeface="Times New Roman" panose="02020603050405020304" pitchFamily="18" charset="0"/>
              </a:rPr>
              <a:t>multi_class</a:t>
            </a:r>
            <a:r>
              <a:rPr lang="en-US" sz="2000" b="1" u="sng" dirty="0">
                <a:latin typeface="Times New Roman" panose="02020603050405020304" pitchFamily="18" charset="0"/>
                <a:cs typeface="Times New Roman" panose="02020603050405020304" pitchFamily="18" charset="0"/>
              </a:rPr>
              <a:t> parameter </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Ovr</a:t>
            </a:r>
            <a:r>
              <a:rPr lang="en-US" sz="2000" dirty="0">
                <a:latin typeface="Times New Roman" panose="02020603050405020304" pitchFamily="18" charset="0"/>
                <a:cs typeface="Times New Roman" panose="02020603050405020304" pitchFamily="18" charset="0"/>
              </a:rPr>
              <a:t>' of the logistic regression model helped us to fit a separate binary classification model for each class, to predict the probability of a loan being approved (positive class) or denied (negative class).</a:t>
            </a:r>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In the context of </a:t>
            </a:r>
            <a:r>
              <a:rPr lang="en-IN" sz="2000" b="1" u="sng" dirty="0">
                <a:latin typeface="Times New Roman" panose="02020603050405020304" pitchFamily="18" charset="0"/>
                <a:cs typeface="Times New Roman" panose="02020603050405020304" pitchFamily="18" charset="0"/>
              </a:rPr>
              <a:t>Decision trees</a:t>
            </a:r>
            <a:r>
              <a:rPr lang="en-IN" sz="2000" dirty="0">
                <a:latin typeface="Times New Roman" panose="02020603050405020304" pitchFamily="18" charset="0"/>
                <a:cs typeface="Times New Roman" panose="02020603050405020304" pitchFamily="18" charset="0"/>
              </a:rPr>
              <a:t>, the criterion parameter ‘Gini’ helped us in measuring the probability of incorrectly classifying a randomly chosen element if it were randomly labelled according to the distribution of labels in the node and the ‘best’ splitter parameter helped our model to select the best split among all possible splits based on the chosen criterion.</a:t>
            </a:r>
          </a:p>
          <a:p>
            <a:endParaRPr lang="en-IN"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For our </a:t>
            </a:r>
            <a:r>
              <a:rPr lang="en-IN" sz="2000" b="1" u="sng" dirty="0">
                <a:latin typeface="Times New Roman" panose="02020603050405020304" pitchFamily="18" charset="0"/>
                <a:cs typeface="Times New Roman" panose="02020603050405020304" pitchFamily="18" charset="0"/>
              </a:rPr>
              <a:t>Random Forest model</a:t>
            </a:r>
            <a:r>
              <a:rPr lang="en-IN" sz="2000" dirty="0">
                <a:latin typeface="Times New Roman" panose="02020603050405020304" pitchFamily="18" charset="0"/>
                <a:cs typeface="Times New Roman" panose="02020603050405020304" pitchFamily="18" charset="0"/>
              </a:rPr>
              <a:t>, having more trees in the ensemble resulted in a better performance and robustness by reducing the variance of our model. Limiting the maximum depth helped us to prevent overfitting. And setting the random state ensured  that same random numbers are generated every time the code runs.</a:t>
            </a:r>
          </a:p>
          <a:p>
            <a:endParaRPr lang="en-IN" sz="1600" dirty="0"/>
          </a:p>
        </p:txBody>
      </p:sp>
      <p:pic>
        <p:nvPicPr>
          <p:cNvPr id="4" name="Picture 3" descr="A yellow dragon on a blue background&#10;&#10;Description automatically generated">
            <a:extLst>
              <a:ext uri="{FF2B5EF4-FFF2-40B4-BE49-F238E27FC236}">
                <a16:creationId xmlns:a16="http://schemas.microsoft.com/office/drawing/2014/main" id="{B5592073-D9A0-4C4C-71E2-E8ACB95EF8E3}"/>
              </a:ext>
            </a:extLst>
          </p:cNvPr>
          <p:cNvPicPr>
            <a:picLocks noChangeAspect="1"/>
          </p:cNvPicPr>
          <p:nvPr/>
        </p:nvPicPr>
        <p:blipFill>
          <a:blip r:embed="rId2"/>
          <a:stretch>
            <a:fillRect/>
          </a:stretch>
        </p:blipFill>
        <p:spPr>
          <a:xfrm>
            <a:off x="11108778" y="0"/>
            <a:ext cx="999402" cy="940613"/>
          </a:xfrm>
          <a:prstGeom prst="rect">
            <a:avLst/>
          </a:prstGeom>
        </p:spPr>
      </p:pic>
    </p:spTree>
    <p:extLst>
      <p:ext uri="{BB962C8B-B14F-4D97-AF65-F5344CB8AC3E}">
        <p14:creationId xmlns:p14="http://schemas.microsoft.com/office/powerpoint/2010/main" val="2569015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A4049FB-B3B5-6672-F85E-3B48A4102D8E}"/>
              </a:ext>
            </a:extLst>
          </p:cNvPr>
          <p:cNvSpPr>
            <a:spLocks noGrp="1"/>
          </p:cNvSpPr>
          <p:nvPr>
            <p:ph type="subTitle" idx="1"/>
          </p:nvPr>
        </p:nvSpPr>
        <p:spPr>
          <a:xfrm>
            <a:off x="595520" y="814613"/>
            <a:ext cx="9947412" cy="5228777"/>
          </a:xfrm>
        </p:spPr>
        <p:txBody>
          <a:bodyPr>
            <a:normAutofit/>
          </a:bodyPr>
          <a:lstStyle/>
          <a:p>
            <a:pPr marL="285750" indent="-285750" algn="l">
              <a:buFont typeface="Arial" panose="020B0604020202020204" pitchFamily="34" charset="0"/>
              <a:buChar char="•"/>
            </a:pPr>
            <a:r>
              <a:rPr lang="en-IN" sz="2000" cap="none" dirty="0">
                <a:latin typeface="Times New Roman" panose="02020603050405020304" pitchFamily="18" charset="0"/>
                <a:cs typeface="Times New Roman" panose="02020603050405020304" pitchFamily="18" charset="0"/>
              </a:rPr>
              <a:t>For our </a:t>
            </a:r>
            <a:r>
              <a:rPr lang="en-IN" sz="2000" b="1" u="sng" cap="none" dirty="0">
                <a:latin typeface="Times New Roman" panose="02020603050405020304" pitchFamily="18" charset="0"/>
                <a:cs typeface="Times New Roman" panose="02020603050405020304" pitchFamily="18" charset="0"/>
              </a:rPr>
              <a:t>k-</a:t>
            </a:r>
            <a:r>
              <a:rPr lang="en-IN" sz="2000" b="1" u="sng" cap="none" dirty="0" err="1">
                <a:latin typeface="Times New Roman" panose="02020603050405020304" pitchFamily="18" charset="0"/>
                <a:cs typeface="Times New Roman" panose="02020603050405020304" pitchFamily="18" charset="0"/>
              </a:rPr>
              <a:t>nn</a:t>
            </a:r>
            <a:r>
              <a:rPr lang="en-IN" sz="2000" b="1" u="sng" cap="none" dirty="0">
                <a:latin typeface="Times New Roman" panose="02020603050405020304" pitchFamily="18" charset="0"/>
                <a:cs typeface="Times New Roman" panose="02020603050405020304" pitchFamily="18" charset="0"/>
              </a:rPr>
              <a:t> algorithm</a:t>
            </a:r>
            <a:r>
              <a:rPr lang="en-IN" sz="2000" cap="none" dirty="0">
                <a:latin typeface="Times New Roman" panose="02020603050405020304" pitchFamily="18" charset="0"/>
                <a:cs typeface="Times New Roman" panose="02020603050405020304" pitchFamily="18" charset="0"/>
              </a:rPr>
              <a:t>, choosing </a:t>
            </a:r>
            <a:r>
              <a:rPr lang="en-IN" sz="2000" cap="none" dirty="0" err="1">
                <a:latin typeface="Times New Roman" panose="02020603050405020304" pitchFamily="18" charset="0"/>
                <a:cs typeface="Times New Roman" panose="02020603050405020304" pitchFamily="18" charset="0"/>
              </a:rPr>
              <a:t>n_neighbors</a:t>
            </a:r>
            <a:r>
              <a:rPr lang="en-IN" sz="2000" cap="none" dirty="0">
                <a:latin typeface="Times New Roman" panose="02020603050405020304" pitchFamily="18" charset="0"/>
                <a:cs typeface="Times New Roman" panose="02020603050405020304" pitchFamily="18" charset="0"/>
              </a:rPr>
              <a:t> = 5 helped us to make predictions based on the majority class among the 5 nearest </a:t>
            </a:r>
            <a:r>
              <a:rPr lang="en-IN" sz="2000" cap="none" dirty="0" err="1">
                <a:latin typeface="Times New Roman" panose="02020603050405020304" pitchFamily="18" charset="0"/>
                <a:cs typeface="Times New Roman" panose="02020603050405020304" pitchFamily="18" charset="0"/>
              </a:rPr>
              <a:t>neighbors</a:t>
            </a:r>
            <a:r>
              <a:rPr lang="en-IN" sz="2000" cap="none" dirty="0">
                <a:latin typeface="Times New Roman" panose="02020603050405020304" pitchFamily="18" charset="0"/>
                <a:cs typeface="Times New Roman" panose="02020603050405020304" pitchFamily="18" charset="0"/>
              </a:rPr>
              <a:t>, which is a commonly used approach as smaller values result in overfitting and larger values lead to a more rigid model with higher bias.</a:t>
            </a:r>
          </a:p>
          <a:p>
            <a:pPr algn="l"/>
            <a:endParaRPr lang="en-IN" sz="2000" cap="none"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IN" sz="2000" cap="none" dirty="0">
                <a:latin typeface="Times New Roman" panose="02020603050405020304" pitchFamily="18" charset="0"/>
                <a:cs typeface="Times New Roman" panose="02020603050405020304" pitchFamily="18" charset="0"/>
              </a:rPr>
              <a:t>Reasoning for selecting default parameters for our </a:t>
            </a:r>
            <a:r>
              <a:rPr lang="en-IN" sz="2000" b="1" u="sng" cap="none" dirty="0">
                <a:latin typeface="Times New Roman" panose="02020603050405020304" pitchFamily="18" charset="0"/>
                <a:cs typeface="Times New Roman" panose="02020603050405020304" pitchFamily="18" charset="0"/>
              </a:rPr>
              <a:t>linear regression model</a:t>
            </a:r>
            <a:r>
              <a:rPr lang="en-IN" sz="2000" b="1" cap="none" dirty="0">
                <a:latin typeface="Times New Roman" panose="02020603050405020304" pitchFamily="18" charset="0"/>
                <a:cs typeface="Times New Roman" panose="02020603050405020304" pitchFamily="18" charset="0"/>
              </a:rPr>
              <a:t> </a:t>
            </a:r>
            <a:r>
              <a:rPr lang="en-IN" sz="2000" cap="none" dirty="0">
                <a:latin typeface="Times New Roman" panose="02020603050405020304" pitchFamily="18" charset="0"/>
                <a:cs typeface="Times New Roman" panose="02020603050405020304" pitchFamily="18" charset="0"/>
              </a:rPr>
              <a:t>pr</a:t>
            </a:r>
            <a:r>
              <a:rPr lang="en-US" sz="2000" cap="none" dirty="0">
                <a:latin typeface="Times New Roman" panose="02020603050405020304" pitchFamily="18" charset="0"/>
                <a:cs typeface="Times New Roman" panose="02020603050405020304" pitchFamily="18" charset="0"/>
              </a:rPr>
              <a:t>ovided our model a reasonable starting point for most use cases. for instance, fitting an intercept (fit intercept=true) allowed our model to capture the mean value of the target variable when all predictors were zero.</a:t>
            </a:r>
          </a:p>
          <a:p>
            <a:pPr algn="l"/>
            <a:endParaRPr lang="en-US" sz="2000" cap="none"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2000" b="1" u="sng" cap="none" dirty="0">
                <a:latin typeface="Times New Roman" panose="02020603050405020304" pitchFamily="18" charset="0"/>
                <a:cs typeface="Times New Roman" panose="02020603050405020304" pitchFamily="18" charset="0"/>
              </a:rPr>
              <a:t>After Alteration </a:t>
            </a:r>
            <a:r>
              <a:rPr lang="en-US" sz="2000" cap="none" dirty="0">
                <a:latin typeface="Times New Roman" panose="02020603050405020304" pitchFamily="18" charset="0"/>
                <a:cs typeface="Times New Roman" panose="02020603050405020304" pitchFamily="18" charset="0"/>
              </a:rPr>
              <a:t>: When we tried to amend the parameter of our Decision Tree model by decreasing the maximum depth of each individual decision tree to 5, the accuracy of the model reduced. Whereas, when we increased the number of estimators for our Random Forest model to 200, the accuracy of the model surged.</a:t>
            </a:r>
            <a:endParaRPr lang="en-IN" sz="2000" cap="none" dirty="0">
              <a:latin typeface="Times New Roman" panose="02020603050405020304" pitchFamily="18" charset="0"/>
              <a:cs typeface="Times New Roman" panose="02020603050405020304" pitchFamily="18" charset="0"/>
            </a:endParaRPr>
          </a:p>
          <a:p>
            <a:endParaRPr lang="en-IN" dirty="0"/>
          </a:p>
        </p:txBody>
      </p:sp>
      <p:pic>
        <p:nvPicPr>
          <p:cNvPr id="4" name="Picture 3" descr="A yellow dragon on a blue background&#10;&#10;Description automatically generated">
            <a:extLst>
              <a:ext uri="{FF2B5EF4-FFF2-40B4-BE49-F238E27FC236}">
                <a16:creationId xmlns:a16="http://schemas.microsoft.com/office/drawing/2014/main" id="{CB13AF3A-E317-9BE3-A1FA-654FD8751453}"/>
              </a:ext>
            </a:extLst>
          </p:cNvPr>
          <p:cNvPicPr>
            <a:picLocks noChangeAspect="1"/>
          </p:cNvPicPr>
          <p:nvPr/>
        </p:nvPicPr>
        <p:blipFill>
          <a:blip r:embed="rId2"/>
          <a:stretch>
            <a:fillRect/>
          </a:stretch>
        </p:blipFill>
        <p:spPr>
          <a:xfrm>
            <a:off x="11108778" y="0"/>
            <a:ext cx="999402" cy="940613"/>
          </a:xfrm>
          <a:prstGeom prst="rect">
            <a:avLst/>
          </a:prstGeom>
        </p:spPr>
      </p:pic>
    </p:spTree>
    <p:extLst>
      <p:ext uri="{BB962C8B-B14F-4D97-AF65-F5344CB8AC3E}">
        <p14:creationId xmlns:p14="http://schemas.microsoft.com/office/powerpoint/2010/main" val="1056971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D390A98-132D-6791-B0F4-711B21321031}"/>
              </a:ext>
            </a:extLst>
          </p:cNvPr>
          <p:cNvSpPr txBox="1"/>
          <p:nvPr/>
        </p:nvSpPr>
        <p:spPr>
          <a:xfrm>
            <a:off x="488186" y="159903"/>
            <a:ext cx="6094324" cy="584775"/>
          </a:xfrm>
          <a:prstGeom prst="rect">
            <a:avLst/>
          </a:prstGeom>
          <a:noFill/>
        </p:spPr>
        <p:txBody>
          <a:bodyPr wrap="square">
            <a:spAutoFit/>
          </a:bodyPr>
          <a:lstStyle/>
          <a:p>
            <a:r>
              <a:rPr lang="en-US" sz="3200" b="1" kern="0" dirty="0">
                <a:latin typeface="Times New Roman" panose="02020603050405020304" pitchFamily="18" charset="0"/>
                <a:ea typeface="Times New Roman" panose="02020603050405020304" pitchFamily="18" charset="0"/>
              </a:rPr>
              <a:t>PERFORMANCE INDICATORS </a:t>
            </a:r>
            <a:r>
              <a:rPr lang="en-US" sz="3200" b="1" kern="0" dirty="0">
                <a:effectLst/>
                <a:latin typeface="Times New Roman" panose="02020603050405020304" pitchFamily="18" charset="0"/>
                <a:ea typeface="Times New Roman" panose="02020603050405020304" pitchFamily="18" charset="0"/>
              </a:rPr>
              <a:t> </a:t>
            </a:r>
            <a:endParaRPr lang="en-IN" sz="3200" dirty="0"/>
          </a:p>
        </p:txBody>
      </p:sp>
      <p:pic>
        <p:nvPicPr>
          <p:cNvPr id="3" name="Picture 2" descr="A screenshot of a cell phone&#10;&#10;Description automatically generated">
            <a:extLst>
              <a:ext uri="{FF2B5EF4-FFF2-40B4-BE49-F238E27FC236}">
                <a16:creationId xmlns:a16="http://schemas.microsoft.com/office/drawing/2014/main" id="{E05A7610-24C7-BCC2-7E5B-F30EDA3BC5EC}"/>
              </a:ext>
            </a:extLst>
          </p:cNvPr>
          <p:cNvPicPr>
            <a:picLocks noChangeAspect="1"/>
          </p:cNvPicPr>
          <p:nvPr/>
        </p:nvPicPr>
        <p:blipFill>
          <a:blip r:embed="rId2"/>
          <a:stretch>
            <a:fillRect/>
          </a:stretch>
        </p:blipFill>
        <p:spPr>
          <a:xfrm>
            <a:off x="7972792" y="452291"/>
            <a:ext cx="3732698" cy="5953417"/>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5FD7D042-88C7-6B4D-16CD-EBFAC544DE5A}"/>
              </a:ext>
            </a:extLst>
          </p:cNvPr>
          <p:cNvSpPr txBox="1"/>
          <p:nvPr/>
        </p:nvSpPr>
        <p:spPr>
          <a:xfrm>
            <a:off x="486510" y="948450"/>
            <a:ext cx="6929452" cy="1631216"/>
          </a:xfrm>
          <a:prstGeom prst="rect">
            <a:avLst/>
          </a:prstGeom>
          <a:noFill/>
        </p:spPr>
        <p:txBody>
          <a:bodyPr wrap="square">
            <a:spAutoFit/>
          </a:bodyPr>
          <a:lstStyle/>
          <a:p>
            <a:r>
              <a:rPr lang="en-IN" sz="2000" dirty="0">
                <a:latin typeface="Times New Roman" panose="02020603050405020304" pitchFamily="18" charset="0"/>
                <a:cs typeface="Times New Roman" panose="02020603050405020304" pitchFamily="18" charset="0"/>
              </a:rPr>
              <a:t>For our </a:t>
            </a:r>
            <a:r>
              <a:rPr lang="en-IN" sz="2000" b="1" u="sng" dirty="0">
                <a:latin typeface="Times New Roman" panose="02020603050405020304" pitchFamily="18" charset="0"/>
                <a:cs typeface="Times New Roman" panose="02020603050405020304" pitchFamily="18" charset="0"/>
              </a:rPr>
              <a:t>Linear Regression Model</a:t>
            </a:r>
            <a:r>
              <a:rPr lang="en-IN" sz="2000" dirty="0">
                <a:latin typeface="Times New Roman" panose="02020603050405020304" pitchFamily="18" charset="0"/>
                <a:cs typeface="Times New Roman" panose="02020603050405020304" pitchFamily="18" charset="0"/>
              </a:rPr>
              <a:t>, we used </a:t>
            </a:r>
            <a:r>
              <a:rPr lang="en-IN" sz="2000" b="1" u="sng" dirty="0">
                <a:latin typeface="Times New Roman" panose="02020603050405020304" pitchFamily="18" charset="0"/>
                <a:cs typeface="Times New Roman" panose="02020603050405020304" pitchFamily="18" charset="0"/>
              </a:rPr>
              <a:t>R2</a:t>
            </a:r>
            <a:r>
              <a:rPr lang="en-IN" sz="2000" dirty="0">
                <a:latin typeface="Times New Roman" panose="02020603050405020304" pitchFamily="18" charset="0"/>
                <a:cs typeface="Times New Roman" panose="02020603050405020304" pitchFamily="18" charset="0"/>
              </a:rPr>
              <a:t> as our performance indicator representing the proportion of variance of our target variable explained by all the input variables. We also calculated the error by subtracting the Predicted values from the Actual values to assess the performance of our model.</a:t>
            </a:r>
          </a:p>
        </p:txBody>
      </p:sp>
      <p:sp>
        <p:nvSpPr>
          <p:cNvPr id="11" name="TextBox 10">
            <a:extLst>
              <a:ext uri="{FF2B5EF4-FFF2-40B4-BE49-F238E27FC236}">
                <a16:creationId xmlns:a16="http://schemas.microsoft.com/office/drawing/2014/main" id="{A5DFE1B6-4863-E82A-1FDC-6147646968C1}"/>
              </a:ext>
            </a:extLst>
          </p:cNvPr>
          <p:cNvSpPr txBox="1"/>
          <p:nvPr/>
        </p:nvSpPr>
        <p:spPr>
          <a:xfrm>
            <a:off x="486510" y="2767279"/>
            <a:ext cx="6289838" cy="1323439"/>
          </a:xfrm>
          <a:prstGeom prst="rect">
            <a:avLst/>
          </a:prstGeom>
          <a:noFill/>
        </p:spPr>
        <p:txBody>
          <a:bodyPr wrap="square">
            <a:spAutoFit/>
          </a:bodyPr>
          <a:lstStyle/>
          <a:p>
            <a:r>
              <a:rPr lang="en-IN" sz="2000" dirty="0">
                <a:latin typeface="Times New Roman" panose="02020603050405020304" pitchFamily="18" charset="0"/>
                <a:cs typeface="Times New Roman" panose="02020603050405020304" pitchFamily="18" charset="0"/>
              </a:rPr>
              <a:t>After creating and running the rest of the models, we produced a data frame that displayed the accuracy, sensitivity and specificity of each model to compare the models easily.</a:t>
            </a:r>
          </a:p>
        </p:txBody>
      </p:sp>
      <p:pic>
        <p:nvPicPr>
          <p:cNvPr id="12" name="Picture 11" descr="A white background with black text&#10;&#10;Description automatically generated">
            <a:extLst>
              <a:ext uri="{FF2B5EF4-FFF2-40B4-BE49-F238E27FC236}">
                <a16:creationId xmlns:a16="http://schemas.microsoft.com/office/drawing/2014/main" id="{8109E050-3740-8D96-95D7-72CD2A161BC5}"/>
              </a:ext>
            </a:extLst>
          </p:cNvPr>
          <p:cNvPicPr>
            <a:picLocks noChangeAspect="1"/>
          </p:cNvPicPr>
          <p:nvPr/>
        </p:nvPicPr>
        <p:blipFill>
          <a:blip r:embed="rId3"/>
          <a:stretch>
            <a:fillRect/>
          </a:stretch>
        </p:blipFill>
        <p:spPr>
          <a:xfrm>
            <a:off x="486510" y="4361165"/>
            <a:ext cx="5702551" cy="2044543"/>
          </a:xfrm>
          <a:prstGeom prst="rect">
            <a:avLst/>
          </a:prstGeom>
        </p:spPr>
      </p:pic>
    </p:spTree>
    <p:extLst>
      <p:ext uri="{BB962C8B-B14F-4D97-AF65-F5344CB8AC3E}">
        <p14:creationId xmlns:p14="http://schemas.microsoft.com/office/powerpoint/2010/main" val="3757716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number&#10;&#10;Description automatically generated">
            <a:extLst>
              <a:ext uri="{FF2B5EF4-FFF2-40B4-BE49-F238E27FC236}">
                <a16:creationId xmlns:a16="http://schemas.microsoft.com/office/drawing/2014/main" id="{D71A4FFA-7F86-FB35-724C-D53CBEE29358}"/>
              </a:ext>
            </a:extLst>
          </p:cNvPr>
          <p:cNvPicPr>
            <a:picLocks noChangeAspect="1"/>
          </p:cNvPicPr>
          <p:nvPr/>
        </p:nvPicPr>
        <p:blipFill>
          <a:blip r:embed="rId2"/>
          <a:stretch>
            <a:fillRect/>
          </a:stretch>
        </p:blipFill>
        <p:spPr>
          <a:xfrm>
            <a:off x="676275" y="622300"/>
            <a:ext cx="10839450" cy="1524000"/>
          </a:xfrm>
          <a:prstGeom prst="rect">
            <a:avLst/>
          </a:prstGeom>
        </p:spPr>
      </p:pic>
      <p:sp>
        <p:nvSpPr>
          <p:cNvPr id="9" name="TextBox 8">
            <a:extLst>
              <a:ext uri="{FF2B5EF4-FFF2-40B4-BE49-F238E27FC236}">
                <a16:creationId xmlns:a16="http://schemas.microsoft.com/office/drawing/2014/main" id="{353EECA4-D113-F66B-5D9B-5F3FCD385373}"/>
              </a:ext>
            </a:extLst>
          </p:cNvPr>
          <p:cNvSpPr txBox="1"/>
          <p:nvPr/>
        </p:nvSpPr>
        <p:spPr>
          <a:xfrm>
            <a:off x="468286" y="2819380"/>
            <a:ext cx="10839450" cy="3416320"/>
          </a:xfrm>
          <a:prstGeom prst="rect">
            <a:avLst/>
          </a:prstGeom>
          <a:noFill/>
        </p:spPr>
        <p:txBody>
          <a:bodyPr wrap="square">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Additionally, we used cross-validation to estimate how well each model is expected to perform on unseen data by acquiring mean accuracy and standard deviation.</a:t>
            </a:r>
          </a:p>
          <a:p>
            <a:pPr marL="285750" indent="-28575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The performance indicator of the learning algorithm improved after feature selection for linear regression, as witnessed by the increase in the R2 value suggesting that the selected features better explain the variance in the target variable compared to using all features. However, the performance of other learning algorithms remained the same, indicating that they might not have been as sensitive to feature selection.</a:t>
            </a:r>
          </a:p>
          <a:p>
            <a:pPr marL="285750" indent="-28575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2063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2970D8-1401-3A35-C72F-0628B6CD0BA8}"/>
              </a:ext>
            </a:extLst>
          </p:cNvPr>
          <p:cNvSpPr txBox="1"/>
          <p:nvPr/>
        </p:nvSpPr>
        <p:spPr>
          <a:xfrm>
            <a:off x="638277" y="262485"/>
            <a:ext cx="2308608" cy="584775"/>
          </a:xfrm>
          <a:prstGeom prst="rect">
            <a:avLst/>
          </a:prstGeom>
          <a:noFill/>
        </p:spPr>
        <p:txBody>
          <a:bodyPr wrap="square">
            <a:spAutoFit/>
          </a:bodyPr>
          <a:lstStyle/>
          <a:p>
            <a:r>
              <a:rPr lang="en-US" sz="3200" b="1" kern="0" dirty="0">
                <a:latin typeface="Times New Roman" panose="02020603050405020304" pitchFamily="18" charset="0"/>
                <a:ea typeface="Times New Roman" panose="02020603050405020304" pitchFamily="18" charset="0"/>
              </a:rPr>
              <a:t>RESULTS  </a:t>
            </a:r>
            <a:r>
              <a:rPr lang="en-US" sz="3200" b="1" kern="0" dirty="0">
                <a:effectLst/>
                <a:latin typeface="Times New Roman" panose="02020603050405020304" pitchFamily="18" charset="0"/>
                <a:ea typeface="Times New Roman" panose="02020603050405020304" pitchFamily="18" charset="0"/>
              </a:rPr>
              <a:t> </a:t>
            </a:r>
            <a:endParaRPr lang="en-IN" sz="3200" dirty="0"/>
          </a:p>
        </p:txBody>
      </p:sp>
      <p:pic>
        <p:nvPicPr>
          <p:cNvPr id="6" name="Picture 5" descr="A yellow dragon on a blue background&#10;&#10;Description automatically generated">
            <a:extLst>
              <a:ext uri="{FF2B5EF4-FFF2-40B4-BE49-F238E27FC236}">
                <a16:creationId xmlns:a16="http://schemas.microsoft.com/office/drawing/2014/main" id="{AEA1CBD8-4140-C876-2261-0ABB5F55B2C5}"/>
              </a:ext>
            </a:extLst>
          </p:cNvPr>
          <p:cNvPicPr>
            <a:picLocks noChangeAspect="1"/>
          </p:cNvPicPr>
          <p:nvPr/>
        </p:nvPicPr>
        <p:blipFill>
          <a:blip r:embed="rId2"/>
          <a:stretch>
            <a:fillRect/>
          </a:stretch>
        </p:blipFill>
        <p:spPr>
          <a:xfrm>
            <a:off x="11108778" y="0"/>
            <a:ext cx="999402" cy="940613"/>
          </a:xfrm>
          <a:prstGeom prst="rect">
            <a:avLst/>
          </a:prstGeom>
        </p:spPr>
      </p:pic>
      <p:sp>
        <p:nvSpPr>
          <p:cNvPr id="8" name="TextBox 7">
            <a:extLst>
              <a:ext uri="{FF2B5EF4-FFF2-40B4-BE49-F238E27FC236}">
                <a16:creationId xmlns:a16="http://schemas.microsoft.com/office/drawing/2014/main" id="{9E322AF8-4FF2-6119-A532-10B27F159673}"/>
              </a:ext>
            </a:extLst>
          </p:cNvPr>
          <p:cNvSpPr txBox="1"/>
          <p:nvPr/>
        </p:nvSpPr>
        <p:spPr>
          <a:xfrm>
            <a:off x="315550" y="1078174"/>
            <a:ext cx="4597644" cy="5016758"/>
          </a:xfrm>
          <a:prstGeom prst="rect">
            <a:avLst/>
          </a:prstGeom>
          <a:noFill/>
        </p:spPr>
        <p:txBody>
          <a:bodyPr wrap="square">
            <a:spAutoFit/>
          </a:bodyPr>
          <a:lstStyle/>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When we examined the results, we saw that the Logistic Regression model was the most accurate one, with an accuracy of 0.8547, higher than the other models.</a:t>
            </a:r>
          </a:p>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Additionally, the resulting mean accuracy from cross-validation (0.80) is consistent for all the models, but a lower standard deviation of the Logistic Regression Model indicates more consistent performance across different folds. </a:t>
            </a:r>
          </a:p>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We can see from the ROC curve that the Logistic Regression model would help us most accurately predict which applicant would be applicable for the loan.</a:t>
            </a:r>
          </a:p>
        </p:txBody>
      </p:sp>
      <p:pic>
        <p:nvPicPr>
          <p:cNvPr id="10" name="Picture 9" descr="A graph of a positive curve&#10;&#10;Description automatically generated with medium confidence">
            <a:extLst>
              <a:ext uri="{FF2B5EF4-FFF2-40B4-BE49-F238E27FC236}">
                <a16:creationId xmlns:a16="http://schemas.microsoft.com/office/drawing/2014/main" id="{4D78F6BE-4F56-B336-93D3-105E20B7856B}"/>
              </a:ext>
            </a:extLst>
          </p:cNvPr>
          <p:cNvPicPr>
            <a:picLocks noChangeAspect="1"/>
          </p:cNvPicPr>
          <p:nvPr/>
        </p:nvPicPr>
        <p:blipFill>
          <a:blip r:embed="rId3"/>
          <a:stretch>
            <a:fillRect/>
          </a:stretch>
        </p:blipFill>
        <p:spPr>
          <a:xfrm>
            <a:off x="5273951" y="1214756"/>
            <a:ext cx="6407746" cy="503698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49515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D588B-2011-35A8-11A0-8AEA6A4E3772}"/>
              </a:ext>
            </a:extLst>
          </p:cNvPr>
          <p:cNvSpPr>
            <a:spLocks noGrp="1"/>
          </p:cNvSpPr>
          <p:nvPr>
            <p:ph type="ctrTitle"/>
          </p:nvPr>
        </p:nvSpPr>
        <p:spPr>
          <a:xfrm>
            <a:off x="1185205" y="3429000"/>
            <a:ext cx="5585255" cy="1414849"/>
          </a:xfrm>
        </p:spPr>
        <p:txBody>
          <a:bodyPr>
            <a:normAutofit fontScale="90000"/>
          </a:bodyPr>
          <a:lstStyle/>
          <a:p>
            <a:r>
              <a:rPr lang="en-IN" sz="6600" dirty="0">
                <a:latin typeface="Times New Roman" panose="02020603050405020304" pitchFamily="18" charset="0"/>
                <a:cs typeface="Times New Roman" panose="02020603050405020304" pitchFamily="18" charset="0"/>
              </a:rPr>
              <a:t>THANK YOU !</a:t>
            </a:r>
            <a:br>
              <a:rPr lang="en-IN" sz="6600" dirty="0">
                <a:latin typeface="Times New Roman" panose="02020603050405020304" pitchFamily="18" charset="0"/>
                <a:cs typeface="Times New Roman" panose="02020603050405020304" pitchFamily="18" charset="0"/>
              </a:rPr>
            </a:br>
            <a:r>
              <a:rPr lang="en-IN" sz="6600" dirty="0">
                <a:latin typeface="Times New Roman" panose="02020603050405020304" pitchFamily="18" charset="0"/>
                <a:cs typeface="Times New Roman" panose="02020603050405020304" pitchFamily="18" charset="0"/>
              </a:rPr>
              <a:t> </a:t>
            </a:r>
          </a:p>
        </p:txBody>
      </p:sp>
      <p:pic>
        <p:nvPicPr>
          <p:cNvPr id="4" name="Picture 3" descr="A cartoon of a person sitting down&#10;&#10;Description automatically generated">
            <a:extLst>
              <a:ext uri="{FF2B5EF4-FFF2-40B4-BE49-F238E27FC236}">
                <a16:creationId xmlns:a16="http://schemas.microsoft.com/office/drawing/2014/main" id="{D59F5A5A-90B4-9D12-7D9C-243D31C2ED54}"/>
              </a:ext>
            </a:extLst>
          </p:cNvPr>
          <p:cNvPicPr>
            <a:picLocks noChangeAspect="1"/>
          </p:cNvPicPr>
          <p:nvPr/>
        </p:nvPicPr>
        <p:blipFill>
          <a:blip r:embed="rId2"/>
          <a:stretch>
            <a:fillRect/>
          </a:stretch>
        </p:blipFill>
        <p:spPr>
          <a:xfrm>
            <a:off x="8027980" y="1814931"/>
            <a:ext cx="3228138" cy="3228138"/>
          </a:xfrm>
          <a:prstGeom prst="rect">
            <a:avLst/>
          </a:prstGeom>
        </p:spPr>
      </p:pic>
    </p:spTree>
    <p:extLst>
      <p:ext uri="{BB962C8B-B14F-4D97-AF65-F5344CB8AC3E}">
        <p14:creationId xmlns:p14="http://schemas.microsoft.com/office/powerpoint/2010/main" val="3060931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9B15DD0-B794-8292-A094-B408F719438A}"/>
              </a:ext>
            </a:extLst>
          </p:cNvPr>
          <p:cNvSpPr>
            <a:spLocks noGrp="1"/>
          </p:cNvSpPr>
          <p:nvPr>
            <p:ph type="subTitle" idx="1"/>
          </p:nvPr>
        </p:nvSpPr>
        <p:spPr>
          <a:xfrm>
            <a:off x="368742" y="424103"/>
            <a:ext cx="8202764" cy="561859"/>
          </a:xfrm>
        </p:spPr>
        <p:txBody>
          <a:bodyPr>
            <a:normAutofit lnSpcReduction="10000"/>
          </a:bodyPr>
          <a:lstStyle/>
          <a:p>
            <a:r>
              <a:rPr lang="en-US" sz="3200" b="1" kern="0" dirty="0">
                <a:effectLst/>
                <a:latin typeface="Times New Roman" panose="02020603050405020304" pitchFamily="18" charset="0"/>
                <a:ea typeface="Times New Roman" panose="02020603050405020304" pitchFamily="18" charset="0"/>
              </a:rPr>
              <a:t>How did you define the problem?</a:t>
            </a:r>
            <a:endParaRPr lang="en-IN" sz="3200" b="1" dirty="0"/>
          </a:p>
        </p:txBody>
      </p:sp>
      <p:sp>
        <p:nvSpPr>
          <p:cNvPr id="5" name="TextBox 4">
            <a:extLst>
              <a:ext uri="{FF2B5EF4-FFF2-40B4-BE49-F238E27FC236}">
                <a16:creationId xmlns:a16="http://schemas.microsoft.com/office/drawing/2014/main" id="{7526277E-3081-F115-A282-8A0144333057}"/>
              </a:ext>
            </a:extLst>
          </p:cNvPr>
          <p:cNvSpPr txBox="1"/>
          <p:nvPr/>
        </p:nvSpPr>
        <p:spPr>
          <a:xfrm>
            <a:off x="368742" y="1540250"/>
            <a:ext cx="7144748" cy="4893647"/>
          </a:xfrm>
          <a:prstGeom prst="rect">
            <a:avLst/>
          </a:prstGeom>
          <a:noFill/>
        </p:spPr>
        <p:txBody>
          <a:bodyPr wrap="square">
            <a:spAutoFit/>
          </a:bodyPr>
          <a:lstStyle/>
          <a:p>
            <a:pPr marL="342900" marR="0" indent="-342900">
              <a:spcBef>
                <a:spcPts val="0"/>
              </a:spcBef>
              <a:spcAft>
                <a:spcPts val="0"/>
              </a:spcAft>
              <a:buFont typeface="Arial" panose="020B0604020202020204" pitchFamily="34" charset="0"/>
              <a:buChar char="•"/>
            </a:pPr>
            <a:r>
              <a:rPr lang="en-US" sz="2400" dirty="0">
                <a:effectLst/>
                <a:latin typeface="Times New Roman" panose="02020603050405020304" pitchFamily="18" charset="0"/>
                <a:ea typeface="Times New Roman" panose="02020603050405020304" pitchFamily="18" charset="0"/>
              </a:rPr>
              <a:t>In this Loan Status Prediction dataset, we have the data of applicants who previously applied for the loan based on the property which is a Property Loan.</a:t>
            </a:r>
            <a:br>
              <a:rPr lang="en-US" sz="2400" dirty="0">
                <a:effectLst/>
                <a:latin typeface="Times New Roman" panose="02020603050405020304" pitchFamily="18" charset="0"/>
                <a:ea typeface="Times New Roman" panose="02020603050405020304" pitchFamily="18" charset="0"/>
              </a:rPr>
            </a:br>
            <a:endParaRPr lang="en-IN" sz="2400" dirty="0">
              <a:effectLst/>
              <a:latin typeface="Times New Roman" panose="02020603050405020304" pitchFamily="18" charset="0"/>
              <a:ea typeface="Times New Roman" panose="02020603050405020304" pitchFamily="18" charset="0"/>
            </a:endParaRPr>
          </a:p>
          <a:p>
            <a:pPr marL="342900" marR="0" indent="-342900">
              <a:spcBef>
                <a:spcPts val="0"/>
              </a:spcBef>
              <a:spcAft>
                <a:spcPts val="0"/>
              </a:spcAft>
              <a:buFont typeface="Arial" panose="020B0604020202020204" pitchFamily="34" charset="0"/>
              <a:buChar char="•"/>
            </a:pPr>
            <a:r>
              <a:rPr lang="en-US" sz="2400" dirty="0">
                <a:effectLst/>
                <a:latin typeface="Times New Roman" panose="02020603050405020304" pitchFamily="18" charset="0"/>
                <a:ea typeface="Times New Roman" panose="02020603050405020304" pitchFamily="18" charset="0"/>
              </a:rPr>
              <a:t>The bank will decide whether to give a loan to the applicant based on some factors such as Applicant Income, Loan Amount, previous Credit History and Co-applicant Income.</a:t>
            </a:r>
          </a:p>
          <a:p>
            <a:pPr marR="0">
              <a:spcBef>
                <a:spcPts val="0"/>
              </a:spcBef>
              <a:spcAft>
                <a:spcPts val="0"/>
              </a:spcAft>
            </a:pPr>
            <a:endParaRPr lang="en-IN" sz="2400" dirty="0">
              <a:effectLst/>
              <a:latin typeface="Times New Roman" panose="02020603050405020304" pitchFamily="18" charset="0"/>
              <a:ea typeface="Times New Roman" panose="02020603050405020304" pitchFamily="18" charset="0"/>
            </a:endParaRPr>
          </a:p>
          <a:p>
            <a:pPr marL="342900" indent="-342900">
              <a:buFont typeface="Arial" panose="020B0604020202020204" pitchFamily="34" charset="0"/>
              <a:buChar char="•"/>
            </a:pPr>
            <a:r>
              <a:rPr lang="en-US" sz="2400" kern="0" dirty="0">
                <a:effectLst/>
                <a:latin typeface="Times New Roman" panose="02020603050405020304" pitchFamily="18" charset="0"/>
                <a:ea typeface="Times New Roman" panose="02020603050405020304" pitchFamily="18" charset="0"/>
              </a:rPr>
              <a:t>Our goal is to build a Machine Learning Model to predict the loan to be approved or to be rejected for an applicant.</a:t>
            </a:r>
            <a:br>
              <a:rPr lang="en-US" sz="2400" u="sng" kern="0" dirty="0">
                <a:effectLst/>
                <a:latin typeface="Times New Roman" panose="02020603050405020304" pitchFamily="18" charset="0"/>
                <a:ea typeface="Times New Roman" panose="02020603050405020304" pitchFamily="18" charset="0"/>
              </a:rPr>
            </a:br>
            <a:endParaRPr lang="en-IN" sz="2400" dirty="0"/>
          </a:p>
        </p:txBody>
      </p:sp>
      <p:pic>
        <p:nvPicPr>
          <p:cNvPr id="2" name="Picture Placeholder 13" descr="A cartoon of a person holding a paint brush">
            <a:extLst>
              <a:ext uri="{FF2B5EF4-FFF2-40B4-BE49-F238E27FC236}">
                <a16:creationId xmlns:a16="http://schemas.microsoft.com/office/drawing/2014/main" id="{4FBDF4CF-F071-66CE-B107-EFDC6FAAF69F}"/>
              </a:ext>
            </a:extLst>
          </p:cNvPr>
          <p:cNvPicPr>
            <a:picLocks noChangeAspect="1"/>
          </p:cNvPicPr>
          <p:nvPr/>
        </p:nvPicPr>
        <p:blipFill>
          <a:blip r:embed="rId2"/>
          <a:srcRect l="11702" r="11702"/>
          <a:stretch>
            <a:fillRect/>
          </a:stretch>
        </p:blipFill>
        <p:spPr>
          <a:xfrm>
            <a:off x="8571506" y="1690062"/>
            <a:ext cx="2663904" cy="3477875"/>
          </a:xfrm>
          <a:prstGeom prst="rect">
            <a:avLst/>
          </a:prstGeom>
        </p:spPr>
      </p:pic>
      <p:pic>
        <p:nvPicPr>
          <p:cNvPr id="4" name="Picture 3" descr="A yellow dragon on a blue background&#10;&#10;Description automatically generated">
            <a:extLst>
              <a:ext uri="{FF2B5EF4-FFF2-40B4-BE49-F238E27FC236}">
                <a16:creationId xmlns:a16="http://schemas.microsoft.com/office/drawing/2014/main" id="{B8990602-9788-47DA-2365-1D418194E132}"/>
              </a:ext>
            </a:extLst>
          </p:cNvPr>
          <p:cNvPicPr>
            <a:picLocks noChangeAspect="1"/>
          </p:cNvPicPr>
          <p:nvPr/>
        </p:nvPicPr>
        <p:blipFill>
          <a:blip r:embed="rId3"/>
          <a:stretch>
            <a:fillRect/>
          </a:stretch>
        </p:blipFill>
        <p:spPr>
          <a:xfrm>
            <a:off x="11108778" y="0"/>
            <a:ext cx="999402" cy="940613"/>
          </a:xfrm>
          <a:prstGeom prst="rect">
            <a:avLst/>
          </a:prstGeom>
        </p:spPr>
      </p:pic>
    </p:spTree>
    <p:extLst>
      <p:ext uri="{BB962C8B-B14F-4D97-AF65-F5344CB8AC3E}">
        <p14:creationId xmlns:p14="http://schemas.microsoft.com/office/powerpoint/2010/main" val="1755877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DFF1A32-5D4E-3C32-F597-4CA194C78E2B}"/>
              </a:ext>
            </a:extLst>
          </p:cNvPr>
          <p:cNvSpPr txBox="1"/>
          <p:nvPr/>
        </p:nvSpPr>
        <p:spPr>
          <a:xfrm>
            <a:off x="859081" y="391444"/>
            <a:ext cx="10473838" cy="584775"/>
          </a:xfrm>
          <a:prstGeom prst="rect">
            <a:avLst/>
          </a:prstGeom>
          <a:noFill/>
        </p:spPr>
        <p:txBody>
          <a:bodyPr wrap="square">
            <a:spAutoFit/>
          </a:bodyPr>
          <a:lstStyle/>
          <a:p>
            <a:r>
              <a:rPr lang="en-US" sz="3200" b="1" kern="0">
                <a:latin typeface="Times New Roman" panose="02020603050405020304" pitchFamily="18" charset="0"/>
              </a:rPr>
              <a:t>HOW DID YOU EXPLAIN THE BUSINESS PROBLEM?</a:t>
            </a:r>
            <a:endParaRPr lang="en-IN" sz="3200" b="1" dirty="0"/>
          </a:p>
        </p:txBody>
      </p:sp>
      <p:sp>
        <p:nvSpPr>
          <p:cNvPr id="7" name="TextBox 6">
            <a:extLst>
              <a:ext uri="{FF2B5EF4-FFF2-40B4-BE49-F238E27FC236}">
                <a16:creationId xmlns:a16="http://schemas.microsoft.com/office/drawing/2014/main" id="{FC522694-F244-ED16-406D-42D27B171AAE}"/>
              </a:ext>
            </a:extLst>
          </p:cNvPr>
          <p:cNvSpPr txBox="1"/>
          <p:nvPr/>
        </p:nvSpPr>
        <p:spPr>
          <a:xfrm>
            <a:off x="539014" y="1403398"/>
            <a:ext cx="6386442" cy="5262979"/>
          </a:xfrm>
          <a:prstGeom prst="rect">
            <a:avLst/>
          </a:prstGeom>
          <a:noFill/>
        </p:spPr>
        <p:txBody>
          <a:bodyPr wrap="square">
            <a:spAutoFit/>
          </a:bodyPr>
          <a:lstStyle/>
          <a:p>
            <a:pPr marL="342900" marR="0" indent="-342900">
              <a:spcBef>
                <a:spcPts val="0"/>
              </a:spcBef>
              <a:spcAft>
                <a:spcPts val="0"/>
              </a:spcAft>
              <a:buFont typeface="Arial" panose="020B0604020202020204" pitchFamily="34" charset="0"/>
              <a:buChar char="•"/>
            </a:pPr>
            <a:r>
              <a:rPr lang="en-US" sz="2400" dirty="0">
                <a:effectLst/>
                <a:latin typeface="Times New Roman" panose="02020603050405020304" pitchFamily="18" charset="0"/>
                <a:ea typeface="Times New Roman" panose="02020603050405020304" pitchFamily="18" charset="0"/>
              </a:rPr>
              <a:t>In this project, we are leveraging the power of machine learning. </a:t>
            </a:r>
          </a:p>
          <a:p>
            <a:pPr marL="342900" marR="0" indent="-342900">
              <a:spcBef>
                <a:spcPts val="0"/>
              </a:spcBef>
              <a:spcAft>
                <a:spcPts val="0"/>
              </a:spcAft>
              <a:buFont typeface="Arial" panose="020B0604020202020204" pitchFamily="34" charset="0"/>
              <a:buChar char="•"/>
            </a:pPr>
            <a:r>
              <a:rPr lang="en-US" sz="2400" dirty="0">
                <a:effectLst/>
                <a:latin typeface="Times New Roman" panose="02020603050405020304" pitchFamily="18" charset="0"/>
                <a:ea typeface="Times New Roman" panose="02020603050405020304" pitchFamily="18" charset="0"/>
              </a:rPr>
              <a:t>We've built a model that analyzes data on past loan applications, including factors like applicant income, loan amount, credit history, and co-applicant income.</a:t>
            </a:r>
          </a:p>
          <a:p>
            <a:pPr marL="342900" marR="0" indent="-342900">
              <a:spcBef>
                <a:spcPts val="0"/>
              </a:spcBef>
              <a:spcAft>
                <a:spcPts val="0"/>
              </a:spcAft>
              <a:buFont typeface="Arial" panose="020B0604020202020204" pitchFamily="34" charset="0"/>
              <a:buChar char="•"/>
            </a:pPr>
            <a:r>
              <a:rPr lang="en-US" sz="2400" dirty="0">
                <a:effectLst/>
                <a:latin typeface="Times New Roman" panose="02020603050405020304" pitchFamily="18" charset="0"/>
                <a:ea typeface="Times New Roman" panose="02020603050405020304" pitchFamily="18" charset="0"/>
              </a:rPr>
              <a:t> By analyzing these factors in combination, our model can identify patterns that differentiate approved loans from rejected ones. </a:t>
            </a:r>
          </a:p>
          <a:p>
            <a:pPr marL="342900" marR="0" indent="-342900">
              <a:spcBef>
                <a:spcPts val="0"/>
              </a:spcBef>
              <a:spcAft>
                <a:spcPts val="0"/>
              </a:spcAft>
              <a:buFont typeface="Arial" panose="020B0604020202020204" pitchFamily="34" charset="0"/>
              <a:buChar char="•"/>
            </a:pPr>
            <a:r>
              <a:rPr lang="en-US" sz="2400" dirty="0">
                <a:effectLst/>
                <a:latin typeface="Times New Roman" panose="02020603050405020304" pitchFamily="18" charset="0"/>
                <a:ea typeface="Times New Roman" panose="02020603050405020304" pitchFamily="18" charset="0"/>
              </a:rPr>
              <a:t>This allows us to predict the likelihood of future loan applications being successful, streamlining the process for both the bank and potential borrowers.</a:t>
            </a:r>
            <a:endParaRPr lang="en-IN" sz="24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2400" u="none" strike="noStrike" dirty="0">
                <a:effectLst/>
                <a:latin typeface="Times New Roman" panose="02020603050405020304" pitchFamily="18" charset="0"/>
                <a:ea typeface="Times New Roman" panose="02020603050405020304" pitchFamily="18" charset="0"/>
              </a:rPr>
              <a:t> </a:t>
            </a:r>
            <a:endParaRPr lang="en-IN" sz="2400" dirty="0">
              <a:effectLst/>
              <a:latin typeface="Times New Roman" panose="02020603050405020304" pitchFamily="18" charset="0"/>
              <a:ea typeface="Times New Roman" panose="02020603050405020304" pitchFamily="18" charset="0"/>
            </a:endParaRPr>
          </a:p>
        </p:txBody>
      </p:sp>
      <p:pic>
        <p:nvPicPr>
          <p:cNvPr id="3" name="Picture 2" descr="A cartoon character with a question mark&#10;&#10;Description automatically generated">
            <a:extLst>
              <a:ext uri="{FF2B5EF4-FFF2-40B4-BE49-F238E27FC236}">
                <a16:creationId xmlns:a16="http://schemas.microsoft.com/office/drawing/2014/main" id="{0B1F7E87-35C0-56A3-41D2-629EE5C1C4A5}"/>
              </a:ext>
            </a:extLst>
          </p:cNvPr>
          <p:cNvPicPr>
            <a:picLocks noChangeAspect="1"/>
          </p:cNvPicPr>
          <p:nvPr/>
        </p:nvPicPr>
        <p:blipFill>
          <a:blip r:embed="rId2"/>
          <a:stretch>
            <a:fillRect/>
          </a:stretch>
        </p:blipFill>
        <p:spPr>
          <a:xfrm>
            <a:off x="8145820" y="1974271"/>
            <a:ext cx="2853789" cy="3567236"/>
          </a:xfrm>
          <a:prstGeom prst="rect">
            <a:avLst/>
          </a:prstGeom>
          <a:ln>
            <a:noFill/>
          </a:ln>
          <a:effectLst>
            <a:outerShdw blurRad="190500" algn="tl" rotWithShape="0">
              <a:srgbClr val="000000">
                <a:alpha val="70000"/>
              </a:srgbClr>
            </a:outerShdw>
          </a:effectLst>
        </p:spPr>
      </p:pic>
      <p:pic>
        <p:nvPicPr>
          <p:cNvPr id="4" name="Picture 3" descr="A yellow dragon on a blue background&#10;&#10;Description automatically generated">
            <a:extLst>
              <a:ext uri="{FF2B5EF4-FFF2-40B4-BE49-F238E27FC236}">
                <a16:creationId xmlns:a16="http://schemas.microsoft.com/office/drawing/2014/main" id="{77375E96-5455-75A9-6D07-787D8EB47BDD}"/>
              </a:ext>
            </a:extLst>
          </p:cNvPr>
          <p:cNvPicPr>
            <a:picLocks noChangeAspect="1"/>
          </p:cNvPicPr>
          <p:nvPr/>
        </p:nvPicPr>
        <p:blipFill>
          <a:blip r:embed="rId3"/>
          <a:stretch>
            <a:fillRect/>
          </a:stretch>
        </p:blipFill>
        <p:spPr>
          <a:xfrm>
            <a:off x="11108778" y="0"/>
            <a:ext cx="999402" cy="940613"/>
          </a:xfrm>
          <a:prstGeom prst="rect">
            <a:avLst/>
          </a:prstGeom>
        </p:spPr>
      </p:pic>
    </p:spTree>
    <p:extLst>
      <p:ext uri="{BB962C8B-B14F-4D97-AF65-F5344CB8AC3E}">
        <p14:creationId xmlns:p14="http://schemas.microsoft.com/office/powerpoint/2010/main" val="3892401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8667014-9063-3713-CBD0-264580B2665A}"/>
              </a:ext>
            </a:extLst>
          </p:cNvPr>
          <p:cNvSpPr txBox="1"/>
          <p:nvPr/>
        </p:nvSpPr>
        <p:spPr>
          <a:xfrm>
            <a:off x="560509" y="263741"/>
            <a:ext cx="2393705" cy="646331"/>
          </a:xfrm>
          <a:prstGeom prst="rect">
            <a:avLst/>
          </a:prstGeom>
          <a:noFill/>
        </p:spPr>
        <p:txBody>
          <a:bodyPr wrap="square">
            <a:spAutoFit/>
          </a:bodyPr>
          <a:lstStyle/>
          <a:p>
            <a:r>
              <a:rPr lang="en-IN" sz="3600" b="1" dirty="0">
                <a:latin typeface="Times New Roman" panose="02020603050405020304" pitchFamily="18" charset="0"/>
                <a:cs typeface="Times New Roman" panose="02020603050405020304" pitchFamily="18" charset="0"/>
              </a:rPr>
              <a:t>DATA SET </a:t>
            </a:r>
          </a:p>
        </p:txBody>
      </p:sp>
      <p:sp>
        <p:nvSpPr>
          <p:cNvPr id="9" name="TextBox 8">
            <a:extLst>
              <a:ext uri="{FF2B5EF4-FFF2-40B4-BE49-F238E27FC236}">
                <a16:creationId xmlns:a16="http://schemas.microsoft.com/office/drawing/2014/main" id="{D08B474F-A6D6-05FB-090E-B724F684CEAC}"/>
              </a:ext>
            </a:extLst>
          </p:cNvPr>
          <p:cNvSpPr txBox="1"/>
          <p:nvPr/>
        </p:nvSpPr>
        <p:spPr>
          <a:xfrm>
            <a:off x="560509" y="1375846"/>
            <a:ext cx="6097464" cy="2554545"/>
          </a:xfrm>
          <a:prstGeom prst="rect">
            <a:avLst/>
          </a:prstGeom>
          <a:noFill/>
        </p:spPr>
        <p:txBody>
          <a:bodyPr wrap="square">
            <a:spAutoFit/>
          </a:bodyPr>
          <a:lstStyle/>
          <a:p>
            <a:pPr marL="0" marR="0">
              <a:spcBef>
                <a:spcPts val="0"/>
              </a:spcBef>
              <a:spcAft>
                <a:spcPts val="0"/>
              </a:spcAft>
            </a:pPr>
            <a:r>
              <a:rPr lang="en-US" sz="2000" dirty="0">
                <a:effectLst/>
                <a:latin typeface="Times New Roman" panose="02020603050405020304" pitchFamily="18" charset="0"/>
                <a:ea typeface="Times New Roman" panose="02020603050405020304" pitchFamily="18" charset="0"/>
              </a:rPr>
              <a:t>The Dataset we used was </a:t>
            </a:r>
            <a:r>
              <a:rPr lang="en-US" sz="2000" dirty="0">
                <a:latin typeface="Times New Roman" panose="02020603050405020304" pitchFamily="18" charset="0"/>
                <a:ea typeface="Times New Roman" panose="02020603050405020304" pitchFamily="18" charset="0"/>
              </a:rPr>
              <a:t>Loan Data CSV</a:t>
            </a:r>
            <a:r>
              <a:rPr lang="en-US" sz="2000" dirty="0">
                <a:effectLst/>
                <a:latin typeface="Times New Roman" panose="02020603050405020304" pitchFamily="18" charset="0"/>
                <a:ea typeface="Times New Roman" panose="02020603050405020304" pitchFamily="18" charset="0"/>
              </a:rPr>
              <a:t> file that was obtained through Kaggle. </a:t>
            </a:r>
          </a:p>
          <a:p>
            <a:pPr marL="0" marR="0">
              <a:spcBef>
                <a:spcPts val="0"/>
              </a:spcBef>
              <a:spcAft>
                <a:spcPts val="0"/>
              </a:spcAft>
            </a:pPr>
            <a:endParaRPr lang="en-IN" sz="20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2000" dirty="0">
                <a:effectLst/>
                <a:latin typeface="Times New Roman" panose="02020603050405020304" pitchFamily="18" charset="0"/>
                <a:ea typeface="Times New Roman" panose="02020603050405020304" pitchFamily="18" charset="0"/>
              </a:rPr>
              <a:t>Here is some basic information about the dataset.</a:t>
            </a:r>
            <a:endParaRPr lang="en-IN" sz="20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000" dirty="0">
                <a:effectLst/>
                <a:latin typeface="Times New Roman" panose="02020603050405020304" pitchFamily="18" charset="0"/>
                <a:ea typeface="Times New Roman" panose="02020603050405020304" pitchFamily="18" charset="0"/>
              </a:rPr>
              <a:t>12 variables (Input Variables)</a:t>
            </a:r>
            <a:endParaRPr lang="en-IN" sz="2000" dirty="0">
              <a:effectLst/>
              <a:latin typeface="Times New Roman" panose="02020603050405020304" pitchFamily="18" charset="0"/>
              <a:ea typeface="Times New Roman" panose="02020603050405020304" pitchFamily="18" charset="0"/>
            </a:endParaRPr>
          </a:p>
          <a:p>
            <a:pPr marL="457200" marR="0">
              <a:spcBef>
                <a:spcPts val="0"/>
              </a:spcBef>
              <a:spcAft>
                <a:spcPts val="0"/>
              </a:spcAft>
            </a:pPr>
            <a:endParaRPr lang="en-IN" sz="20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000" dirty="0">
                <a:effectLst/>
                <a:latin typeface="Times New Roman" panose="02020603050405020304" pitchFamily="18" charset="0"/>
                <a:ea typeface="Times New Roman" panose="02020603050405020304" pitchFamily="18" charset="0"/>
              </a:rPr>
              <a:t>“Loan Status” (Output Variable).</a:t>
            </a:r>
            <a:endParaRPr lang="en-IN" sz="20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2000" dirty="0">
                <a:effectLst/>
                <a:latin typeface="Times New Roman" panose="02020603050405020304" pitchFamily="18" charset="0"/>
                <a:ea typeface="Times New Roman" panose="02020603050405020304" pitchFamily="18" charset="0"/>
              </a:rPr>
              <a:t> </a:t>
            </a:r>
            <a:endParaRPr lang="en-IN" sz="2000" dirty="0">
              <a:effectLst/>
              <a:latin typeface="Times New Roman" panose="02020603050405020304" pitchFamily="18" charset="0"/>
              <a:ea typeface="Times New Roman" panose="02020603050405020304" pitchFamily="18" charset="0"/>
            </a:endParaRPr>
          </a:p>
        </p:txBody>
      </p:sp>
      <p:graphicFrame>
        <p:nvGraphicFramePr>
          <p:cNvPr id="6" name="Table 5">
            <a:extLst>
              <a:ext uri="{FF2B5EF4-FFF2-40B4-BE49-F238E27FC236}">
                <a16:creationId xmlns:a16="http://schemas.microsoft.com/office/drawing/2014/main" id="{6FC26FFC-CF90-0164-BFE9-9F31EB4AC9DD}"/>
              </a:ext>
            </a:extLst>
          </p:cNvPr>
          <p:cNvGraphicFramePr>
            <a:graphicFrameLocks noGrp="1"/>
          </p:cNvGraphicFramePr>
          <p:nvPr>
            <p:extLst>
              <p:ext uri="{D42A27DB-BD31-4B8C-83A1-F6EECF244321}">
                <p14:modId xmlns:p14="http://schemas.microsoft.com/office/powerpoint/2010/main" val="677767716"/>
              </p:ext>
            </p:extLst>
          </p:nvPr>
        </p:nvGraphicFramePr>
        <p:xfrm>
          <a:off x="6873172" y="910072"/>
          <a:ext cx="4758319" cy="5064768"/>
        </p:xfrm>
        <a:graphic>
          <a:graphicData uri="http://schemas.openxmlformats.org/drawingml/2006/table">
            <a:tbl>
              <a:tblPr firstRow="1" bandRow="1">
                <a:tableStyleId>{F5AB1C69-6EDB-4FF4-983F-18BD219EF322}</a:tableStyleId>
              </a:tblPr>
              <a:tblGrid>
                <a:gridCol w="2300997">
                  <a:extLst>
                    <a:ext uri="{9D8B030D-6E8A-4147-A177-3AD203B41FA5}">
                      <a16:colId xmlns:a16="http://schemas.microsoft.com/office/drawing/2014/main" val="2299329547"/>
                    </a:ext>
                  </a:extLst>
                </a:gridCol>
                <a:gridCol w="2457322">
                  <a:extLst>
                    <a:ext uri="{9D8B030D-6E8A-4147-A177-3AD203B41FA5}">
                      <a16:colId xmlns:a16="http://schemas.microsoft.com/office/drawing/2014/main" val="2454981060"/>
                    </a:ext>
                  </a:extLst>
                </a:gridCol>
              </a:tblGrid>
              <a:tr h="368724">
                <a:tc>
                  <a:txBody>
                    <a:bodyPr/>
                    <a:lstStyle/>
                    <a:p>
                      <a:pPr algn="ctr"/>
                      <a:r>
                        <a:rPr lang="en-IN" dirty="0">
                          <a:latin typeface="Times New Roman" panose="02020603050405020304" pitchFamily="18" charset="0"/>
                          <a:cs typeface="Times New Roman" panose="02020603050405020304" pitchFamily="18" charset="0"/>
                        </a:rPr>
                        <a:t>INPUT  VARIABLES</a:t>
                      </a:r>
                    </a:p>
                  </a:txBody>
                  <a:tcPr/>
                </a:tc>
                <a:tc>
                  <a:txBody>
                    <a:bodyPr/>
                    <a:lstStyle/>
                    <a:p>
                      <a:pPr algn="ctr"/>
                      <a:r>
                        <a:rPr lang="en-IN" dirty="0">
                          <a:latin typeface="Times New Roman" panose="02020603050405020304" pitchFamily="18" charset="0"/>
                          <a:cs typeface="Times New Roman" panose="02020603050405020304" pitchFamily="18" charset="0"/>
                        </a:rPr>
                        <a:t>DATA TYPE </a:t>
                      </a:r>
                    </a:p>
                  </a:txBody>
                  <a:tcPr/>
                </a:tc>
                <a:extLst>
                  <a:ext uri="{0D108BD9-81ED-4DB2-BD59-A6C34878D82A}">
                    <a16:rowId xmlns:a16="http://schemas.microsoft.com/office/drawing/2014/main" val="1602035066"/>
                  </a:ext>
                </a:extLst>
              </a:tr>
              <a:tr h="368724">
                <a:tc>
                  <a:txBody>
                    <a:bodyPr/>
                    <a:lstStyle/>
                    <a:p>
                      <a:pPr algn="ctr"/>
                      <a:r>
                        <a:rPr lang="en-IN" dirty="0">
                          <a:latin typeface="Times New Roman" panose="02020603050405020304" pitchFamily="18" charset="0"/>
                          <a:cs typeface="Times New Roman" panose="02020603050405020304" pitchFamily="18" charset="0"/>
                        </a:rPr>
                        <a:t>Loan ID</a:t>
                      </a:r>
                    </a:p>
                  </a:txBody>
                  <a:tcPr/>
                </a:tc>
                <a:tc>
                  <a:txBody>
                    <a:bodyPr/>
                    <a:lstStyle/>
                    <a:p>
                      <a:pPr algn="ctr"/>
                      <a:r>
                        <a:rPr lang="en-IN" dirty="0">
                          <a:latin typeface="Times New Roman" panose="02020603050405020304" pitchFamily="18" charset="0"/>
                          <a:cs typeface="Times New Roman" panose="02020603050405020304" pitchFamily="18" charset="0"/>
                        </a:rPr>
                        <a:t>Categorical</a:t>
                      </a:r>
                    </a:p>
                  </a:txBody>
                  <a:tcPr/>
                </a:tc>
                <a:extLst>
                  <a:ext uri="{0D108BD9-81ED-4DB2-BD59-A6C34878D82A}">
                    <a16:rowId xmlns:a16="http://schemas.microsoft.com/office/drawing/2014/main" val="3821380512"/>
                  </a:ext>
                </a:extLst>
              </a:tr>
              <a:tr h="368724">
                <a:tc>
                  <a:txBody>
                    <a:bodyPr/>
                    <a:lstStyle/>
                    <a:p>
                      <a:pPr algn="ctr"/>
                      <a:r>
                        <a:rPr lang="en-IN" dirty="0">
                          <a:latin typeface="Times New Roman" panose="02020603050405020304" pitchFamily="18" charset="0"/>
                          <a:cs typeface="Times New Roman" panose="02020603050405020304" pitchFamily="18" charset="0"/>
                        </a:rPr>
                        <a:t>Gender</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Categorical</a:t>
                      </a:r>
                    </a:p>
                  </a:txBody>
                  <a:tcPr/>
                </a:tc>
                <a:extLst>
                  <a:ext uri="{0D108BD9-81ED-4DB2-BD59-A6C34878D82A}">
                    <a16:rowId xmlns:a16="http://schemas.microsoft.com/office/drawing/2014/main" val="2159364112"/>
                  </a:ext>
                </a:extLst>
              </a:tr>
              <a:tr h="368724">
                <a:tc>
                  <a:txBody>
                    <a:bodyPr/>
                    <a:lstStyle/>
                    <a:p>
                      <a:pPr algn="ctr"/>
                      <a:r>
                        <a:rPr lang="en-IN" dirty="0">
                          <a:latin typeface="Times New Roman" panose="02020603050405020304" pitchFamily="18" charset="0"/>
                          <a:cs typeface="Times New Roman" panose="02020603050405020304" pitchFamily="18" charset="0"/>
                        </a:rPr>
                        <a:t>Married</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Categorical</a:t>
                      </a:r>
                    </a:p>
                  </a:txBody>
                  <a:tcPr/>
                </a:tc>
                <a:extLst>
                  <a:ext uri="{0D108BD9-81ED-4DB2-BD59-A6C34878D82A}">
                    <a16:rowId xmlns:a16="http://schemas.microsoft.com/office/drawing/2014/main" val="2235829542"/>
                  </a:ext>
                </a:extLst>
              </a:tr>
              <a:tr h="368724">
                <a:tc>
                  <a:txBody>
                    <a:bodyPr/>
                    <a:lstStyle/>
                    <a:p>
                      <a:pPr algn="ctr"/>
                      <a:r>
                        <a:rPr lang="en-IN" dirty="0">
                          <a:latin typeface="Times New Roman" panose="02020603050405020304" pitchFamily="18" charset="0"/>
                          <a:cs typeface="Times New Roman" panose="02020603050405020304" pitchFamily="18" charset="0"/>
                        </a:rPr>
                        <a:t>Dependents</a:t>
                      </a:r>
                    </a:p>
                  </a:txBody>
                  <a:tcPr/>
                </a:tc>
                <a:tc>
                  <a:txBody>
                    <a:bodyPr/>
                    <a:lstStyle/>
                    <a:p>
                      <a:pPr algn="ctr"/>
                      <a:r>
                        <a:rPr lang="en-IN" dirty="0">
                          <a:latin typeface="Times New Roman" panose="02020603050405020304" pitchFamily="18" charset="0"/>
                          <a:cs typeface="Times New Roman" panose="02020603050405020304" pitchFamily="18" charset="0"/>
                        </a:rPr>
                        <a:t>Numerical</a:t>
                      </a:r>
                    </a:p>
                  </a:txBody>
                  <a:tcPr/>
                </a:tc>
                <a:extLst>
                  <a:ext uri="{0D108BD9-81ED-4DB2-BD59-A6C34878D82A}">
                    <a16:rowId xmlns:a16="http://schemas.microsoft.com/office/drawing/2014/main" val="701579870"/>
                  </a:ext>
                </a:extLst>
              </a:tr>
              <a:tr h="368724">
                <a:tc>
                  <a:txBody>
                    <a:bodyPr/>
                    <a:lstStyle/>
                    <a:p>
                      <a:pPr algn="ctr"/>
                      <a:r>
                        <a:rPr lang="en-IN" dirty="0">
                          <a:latin typeface="Times New Roman" panose="02020603050405020304" pitchFamily="18" charset="0"/>
                          <a:cs typeface="Times New Roman" panose="02020603050405020304" pitchFamily="18" charset="0"/>
                        </a:rPr>
                        <a:t>Education</a:t>
                      </a:r>
                    </a:p>
                  </a:txBody>
                  <a:tcPr/>
                </a:tc>
                <a:tc>
                  <a:txBody>
                    <a:bodyPr/>
                    <a:lstStyle/>
                    <a:p>
                      <a:pPr algn="ctr"/>
                      <a:r>
                        <a:rPr lang="en-IN" dirty="0">
                          <a:latin typeface="Times New Roman" panose="02020603050405020304" pitchFamily="18" charset="0"/>
                          <a:cs typeface="Times New Roman" panose="02020603050405020304" pitchFamily="18" charset="0"/>
                        </a:rPr>
                        <a:t>Categorical</a:t>
                      </a:r>
                    </a:p>
                  </a:txBody>
                  <a:tcPr/>
                </a:tc>
                <a:extLst>
                  <a:ext uri="{0D108BD9-81ED-4DB2-BD59-A6C34878D82A}">
                    <a16:rowId xmlns:a16="http://schemas.microsoft.com/office/drawing/2014/main" val="2021105481"/>
                  </a:ext>
                </a:extLst>
              </a:tr>
              <a:tr h="368724">
                <a:tc>
                  <a:txBody>
                    <a:bodyPr/>
                    <a:lstStyle/>
                    <a:p>
                      <a:pPr algn="ctr"/>
                      <a:r>
                        <a:rPr lang="en-IN" dirty="0">
                          <a:latin typeface="Times New Roman" panose="02020603050405020304" pitchFamily="18" charset="0"/>
                          <a:cs typeface="Times New Roman" panose="02020603050405020304" pitchFamily="18" charset="0"/>
                        </a:rPr>
                        <a:t>Self-Employed</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Categorical</a:t>
                      </a:r>
                    </a:p>
                  </a:txBody>
                  <a:tcPr/>
                </a:tc>
                <a:extLst>
                  <a:ext uri="{0D108BD9-81ED-4DB2-BD59-A6C34878D82A}">
                    <a16:rowId xmlns:a16="http://schemas.microsoft.com/office/drawing/2014/main" val="1550772271"/>
                  </a:ext>
                </a:extLst>
              </a:tr>
              <a:tr h="368724">
                <a:tc>
                  <a:txBody>
                    <a:bodyPr/>
                    <a:lstStyle/>
                    <a:p>
                      <a:pPr algn="ctr"/>
                      <a:r>
                        <a:rPr lang="en-IN" dirty="0">
                          <a:latin typeface="Times New Roman" panose="02020603050405020304" pitchFamily="18" charset="0"/>
                          <a:cs typeface="Times New Roman" panose="02020603050405020304" pitchFamily="18" charset="0"/>
                        </a:rPr>
                        <a:t>Applicant Income</a:t>
                      </a:r>
                    </a:p>
                  </a:txBody>
                  <a:tcPr/>
                </a:tc>
                <a:tc>
                  <a:txBody>
                    <a:bodyPr/>
                    <a:lstStyle/>
                    <a:p>
                      <a:pPr algn="ctr"/>
                      <a:r>
                        <a:rPr lang="en-IN" dirty="0">
                          <a:latin typeface="Times New Roman" panose="02020603050405020304" pitchFamily="18" charset="0"/>
                          <a:cs typeface="Times New Roman" panose="02020603050405020304" pitchFamily="18" charset="0"/>
                        </a:rPr>
                        <a:t>Numerical</a:t>
                      </a:r>
                    </a:p>
                  </a:txBody>
                  <a:tcPr/>
                </a:tc>
                <a:extLst>
                  <a:ext uri="{0D108BD9-81ED-4DB2-BD59-A6C34878D82A}">
                    <a16:rowId xmlns:a16="http://schemas.microsoft.com/office/drawing/2014/main" val="3536756930"/>
                  </a:ext>
                </a:extLst>
              </a:tr>
              <a:tr h="368724">
                <a:tc>
                  <a:txBody>
                    <a:bodyPr/>
                    <a:lstStyle/>
                    <a:p>
                      <a:pPr algn="ctr"/>
                      <a:r>
                        <a:rPr lang="en-IN" dirty="0">
                          <a:latin typeface="Times New Roman" panose="02020603050405020304" pitchFamily="18" charset="0"/>
                          <a:cs typeface="Times New Roman" panose="02020603050405020304" pitchFamily="18" charset="0"/>
                        </a:rPr>
                        <a:t>Coapplicant Income</a:t>
                      </a:r>
                    </a:p>
                  </a:txBody>
                  <a:tcPr/>
                </a:tc>
                <a:tc>
                  <a:txBody>
                    <a:bodyPr/>
                    <a:lstStyle/>
                    <a:p>
                      <a:pPr algn="ctr"/>
                      <a:r>
                        <a:rPr lang="en-IN" dirty="0">
                          <a:latin typeface="Times New Roman" panose="02020603050405020304" pitchFamily="18" charset="0"/>
                          <a:cs typeface="Times New Roman" panose="02020603050405020304" pitchFamily="18" charset="0"/>
                        </a:rPr>
                        <a:t>Numerical</a:t>
                      </a:r>
                    </a:p>
                  </a:txBody>
                  <a:tcPr/>
                </a:tc>
                <a:extLst>
                  <a:ext uri="{0D108BD9-81ED-4DB2-BD59-A6C34878D82A}">
                    <a16:rowId xmlns:a16="http://schemas.microsoft.com/office/drawing/2014/main" val="853135730"/>
                  </a:ext>
                </a:extLst>
              </a:tr>
              <a:tr h="368724">
                <a:tc>
                  <a:txBody>
                    <a:bodyPr/>
                    <a:lstStyle/>
                    <a:p>
                      <a:pPr algn="ctr"/>
                      <a:r>
                        <a:rPr lang="en-IN" dirty="0">
                          <a:latin typeface="Times New Roman" panose="02020603050405020304" pitchFamily="18" charset="0"/>
                          <a:cs typeface="Times New Roman" panose="02020603050405020304" pitchFamily="18" charset="0"/>
                        </a:rPr>
                        <a:t>Loan Amount</a:t>
                      </a:r>
                    </a:p>
                  </a:txBody>
                  <a:tcPr/>
                </a:tc>
                <a:tc>
                  <a:txBody>
                    <a:bodyPr/>
                    <a:lstStyle/>
                    <a:p>
                      <a:pPr algn="ctr"/>
                      <a:r>
                        <a:rPr lang="en-IN" dirty="0">
                          <a:latin typeface="Times New Roman" panose="02020603050405020304" pitchFamily="18" charset="0"/>
                          <a:cs typeface="Times New Roman" panose="02020603050405020304" pitchFamily="18" charset="0"/>
                        </a:rPr>
                        <a:t>Numerical</a:t>
                      </a:r>
                    </a:p>
                  </a:txBody>
                  <a:tcPr/>
                </a:tc>
                <a:extLst>
                  <a:ext uri="{0D108BD9-81ED-4DB2-BD59-A6C34878D82A}">
                    <a16:rowId xmlns:a16="http://schemas.microsoft.com/office/drawing/2014/main" val="1441282443"/>
                  </a:ext>
                </a:extLst>
              </a:tr>
              <a:tr h="368724">
                <a:tc>
                  <a:txBody>
                    <a:bodyPr/>
                    <a:lstStyle/>
                    <a:p>
                      <a:pPr algn="ctr"/>
                      <a:r>
                        <a:rPr lang="en-IN" dirty="0">
                          <a:latin typeface="Times New Roman" panose="02020603050405020304" pitchFamily="18" charset="0"/>
                          <a:cs typeface="Times New Roman" panose="02020603050405020304" pitchFamily="18" charset="0"/>
                        </a:rPr>
                        <a:t>Loan Amount Term</a:t>
                      </a:r>
                    </a:p>
                  </a:txBody>
                  <a:tcPr/>
                </a:tc>
                <a:tc>
                  <a:txBody>
                    <a:bodyPr/>
                    <a:lstStyle/>
                    <a:p>
                      <a:pPr algn="ctr"/>
                      <a:r>
                        <a:rPr lang="en-IN" dirty="0">
                          <a:latin typeface="Times New Roman" panose="02020603050405020304" pitchFamily="18" charset="0"/>
                          <a:cs typeface="Times New Roman" panose="02020603050405020304" pitchFamily="18" charset="0"/>
                        </a:rPr>
                        <a:t>Numerical</a:t>
                      </a:r>
                    </a:p>
                  </a:txBody>
                  <a:tcPr/>
                </a:tc>
                <a:extLst>
                  <a:ext uri="{0D108BD9-81ED-4DB2-BD59-A6C34878D82A}">
                    <a16:rowId xmlns:a16="http://schemas.microsoft.com/office/drawing/2014/main" val="1534545402"/>
                  </a:ext>
                </a:extLst>
              </a:tr>
              <a:tr h="368724">
                <a:tc>
                  <a:txBody>
                    <a:bodyPr/>
                    <a:lstStyle/>
                    <a:p>
                      <a:pPr algn="ctr"/>
                      <a:r>
                        <a:rPr lang="en-IN" dirty="0">
                          <a:latin typeface="Times New Roman" panose="02020603050405020304" pitchFamily="18" charset="0"/>
                          <a:cs typeface="Times New Roman" panose="02020603050405020304" pitchFamily="18" charset="0"/>
                        </a:rPr>
                        <a:t>Credit History</a:t>
                      </a:r>
                    </a:p>
                  </a:txBody>
                  <a:tcPr/>
                </a:tc>
                <a:tc>
                  <a:txBody>
                    <a:bodyPr/>
                    <a:lstStyle/>
                    <a:p>
                      <a:pPr algn="ctr"/>
                      <a:r>
                        <a:rPr lang="en-IN" dirty="0">
                          <a:latin typeface="Times New Roman" panose="02020603050405020304" pitchFamily="18" charset="0"/>
                          <a:cs typeface="Times New Roman" panose="02020603050405020304" pitchFamily="18" charset="0"/>
                        </a:rPr>
                        <a:t>Numerical</a:t>
                      </a:r>
                    </a:p>
                  </a:txBody>
                  <a:tcPr/>
                </a:tc>
                <a:extLst>
                  <a:ext uri="{0D108BD9-81ED-4DB2-BD59-A6C34878D82A}">
                    <a16:rowId xmlns:a16="http://schemas.microsoft.com/office/drawing/2014/main" val="2405225658"/>
                  </a:ext>
                </a:extLst>
              </a:tr>
              <a:tr h="368724">
                <a:tc>
                  <a:txBody>
                    <a:bodyPr/>
                    <a:lstStyle/>
                    <a:p>
                      <a:pPr algn="ctr"/>
                      <a:r>
                        <a:rPr lang="en-IN" dirty="0">
                          <a:latin typeface="Times New Roman" panose="02020603050405020304" pitchFamily="18" charset="0"/>
                          <a:cs typeface="Times New Roman" panose="02020603050405020304" pitchFamily="18" charset="0"/>
                        </a:rPr>
                        <a:t>Property Area</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Categorical</a:t>
                      </a:r>
                    </a:p>
                  </a:txBody>
                  <a:tcPr/>
                </a:tc>
                <a:extLst>
                  <a:ext uri="{0D108BD9-81ED-4DB2-BD59-A6C34878D82A}">
                    <a16:rowId xmlns:a16="http://schemas.microsoft.com/office/drawing/2014/main" val="1372958307"/>
                  </a:ext>
                </a:extLst>
              </a:tr>
            </a:tbl>
          </a:graphicData>
        </a:graphic>
      </p:graphicFrame>
      <p:pic>
        <p:nvPicPr>
          <p:cNvPr id="8" name="Picture 7" descr="A yellow dragon on a blue background&#10;&#10;Description automatically generated">
            <a:extLst>
              <a:ext uri="{FF2B5EF4-FFF2-40B4-BE49-F238E27FC236}">
                <a16:creationId xmlns:a16="http://schemas.microsoft.com/office/drawing/2014/main" id="{EEC1A671-E1F4-2429-42F7-865D7A03A3A2}"/>
              </a:ext>
            </a:extLst>
          </p:cNvPr>
          <p:cNvPicPr>
            <a:picLocks noChangeAspect="1"/>
          </p:cNvPicPr>
          <p:nvPr/>
        </p:nvPicPr>
        <p:blipFill>
          <a:blip r:embed="rId2"/>
          <a:stretch>
            <a:fillRect/>
          </a:stretch>
        </p:blipFill>
        <p:spPr>
          <a:xfrm>
            <a:off x="11269980" y="1"/>
            <a:ext cx="838200" cy="788894"/>
          </a:xfrm>
          <a:prstGeom prst="rect">
            <a:avLst/>
          </a:prstGeom>
        </p:spPr>
      </p:pic>
    </p:spTree>
    <p:extLst>
      <p:ext uri="{BB962C8B-B14F-4D97-AF65-F5344CB8AC3E}">
        <p14:creationId xmlns:p14="http://schemas.microsoft.com/office/powerpoint/2010/main" val="845731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F7A69D9-1A01-8CEC-48F2-B9774422406B}"/>
              </a:ext>
            </a:extLst>
          </p:cNvPr>
          <p:cNvSpPr txBox="1"/>
          <p:nvPr/>
        </p:nvSpPr>
        <p:spPr>
          <a:xfrm>
            <a:off x="477903" y="0"/>
            <a:ext cx="9614494" cy="1077218"/>
          </a:xfrm>
          <a:prstGeom prst="rect">
            <a:avLst/>
          </a:prstGeom>
          <a:noFill/>
        </p:spPr>
        <p:txBody>
          <a:bodyPr wrap="square">
            <a:spAutoFit/>
          </a:bodyPr>
          <a:lstStyle/>
          <a:p>
            <a:endParaRPr lang="en-US" sz="3200" b="1" kern="0" dirty="0">
              <a:latin typeface="Times New Roman" panose="02020603050405020304" pitchFamily="18" charset="0"/>
            </a:endParaRPr>
          </a:p>
          <a:p>
            <a:r>
              <a:rPr lang="en-US" sz="3200" b="1" kern="0" dirty="0">
                <a:latin typeface="Times New Roman" panose="02020603050405020304" pitchFamily="18" charset="0"/>
              </a:rPr>
              <a:t>DATA CLEANING, PROCESSING AND ANALYSIS </a:t>
            </a:r>
            <a:endParaRPr lang="en-IN" sz="3200" dirty="0"/>
          </a:p>
        </p:txBody>
      </p:sp>
      <p:sp>
        <p:nvSpPr>
          <p:cNvPr id="7" name="TextBox 6">
            <a:extLst>
              <a:ext uri="{FF2B5EF4-FFF2-40B4-BE49-F238E27FC236}">
                <a16:creationId xmlns:a16="http://schemas.microsoft.com/office/drawing/2014/main" id="{2B12B626-DFF3-2814-4421-704BB3A26D18}"/>
              </a:ext>
            </a:extLst>
          </p:cNvPr>
          <p:cNvSpPr txBox="1"/>
          <p:nvPr/>
        </p:nvSpPr>
        <p:spPr>
          <a:xfrm>
            <a:off x="477903" y="1077218"/>
            <a:ext cx="7018167" cy="5940088"/>
          </a:xfrm>
          <a:prstGeom prst="rect">
            <a:avLst/>
          </a:prstGeom>
          <a:noFill/>
        </p:spPr>
        <p:txBody>
          <a:bodyPr wrap="square">
            <a:spAutoFit/>
          </a:bodyPr>
          <a:lstStyle/>
          <a:p>
            <a:pPr marL="457200" marR="0" indent="-457200">
              <a:spcBef>
                <a:spcPts val="0"/>
              </a:spcBef>
              <a:spcAft>
                <a:spcPts val="0"/>
              </a:spcAft>
              <a:buFont typeface="+mj-lt"/>
              <a:buAutoNum type="arabicPeriod"/>
            </a:pPr>
            <a:r>
              <a:rPr lang="en-US" sz="2000" dirty="0">
                <a:effectLst/>
                <a:latin typeface="Times New Roman" panose="02020603050405020304" pitchFamily="18" charset="0"/>
                <a:ea typeface="Times New Roman" panose="02020603050405020304" pitchFamily="18" charset="0"/>
              </a:rPr>
              <a:t>Import</a:t>
            </a:r>
            <a:r>
              <a:rPr lang="en-US" sz="2000" dirty="0">
                <a:latin typeface="Times New Roman" panose="02020603050405020304" pitchFamily="18" charset="0"/>
                <a:ea typeface="Times New Roman" panose="02020603050405020304" pitchFamily="18" charset="0"/>
              </a:rPr>
              <a:t>ed</a:t>
            </a:r>
            <a:r>
              <a:rPr lang="en-US" sz="2000" dirty="0">
                <a:effectLst/>
                <a:latin typeface="Times New Roman" panose="02020603050405020304" pitchFamily="18" charset="0"/>
                <a:ea typeface="Times New Roman" panose="02020603050405020304" pitchFamily="18" charset="0"/>
              </a:rPr>
              <a:t> the dataset and libraries.</a:t>
            </a:r>
            <a:endParaRPr lang="en-IN" sz="2000" dirty="0">
              <a:effectLst/>
              <a:latin typeface="Times New Roman" panose="02020603050405020304" pitchFamily="18" charset="0"/>
              <a:ea typeface="Times New Roman" panose="02020603050405020304" pitchFamily="18" charset="0"/>
            </a:endParaRPr>
          </a:p>
          <a:p>
            <a:pPr marL="457200" marR="0" lvl="0" indent="-457200">
              <a:spcBef>
                <a:spcPts val="0"/>
              </a:spcBef>
              <a:spcAft>
                <a:spcPts val="0"/>
              </a:spcAft>
              <a:buFont typeface="+mj-lt"/>
              <a:buAutoNum type="arabicPeriod"/>
            </a:pPr>
            <a:r>
              <a:rPr lang="en-US" sz="2000" dirty="0">
                <a:effectLst/>
                <a:latin typeface="Times New Roman" panose="02020603050405020304" pitchFamily="18" charset="0"/>
                <a:ea typeface="Times New Roman" panose="02020603050405020304" pitchFamily="18" charset="0"/>
              </a:rPr>
              <a:t>Described</a:t>
            </a:r>
            <a:r>
              <a:rPr lang="en-US" sz="2000" dirty="0">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the dataset using the measurement of central tendency.</a:t>
            </a:r>
            <a:endParaRPr lang="en-IN" sz="2000" dirty="0">
              <a:effectLst/>
              <a:latin typeface="Times New Roman" panose="02020603050405020304" pitchFamily="18" charset="0"/>
              <a:ea typeface="Times New Roman" panose="02020603050405020304" pitchFamily="18" charset="0"/>
            </a:endParaRPr>
          </a:p>
          <a:p>
            <a:pPr marL="457200" marR="0" lvl="0" indent="-457200">
              <a:spcBef>
                <a:spcPts val="0"/>
              </a:spcBef>
              <a:spcAft>
                <a:spcPts val="0"/>
              </a:spcAft>
              <a:buFont typeface="+mj-lt"/>
              <a:buAutoNum type="arabicPeriod"/>
            </a:pPr>
            <a:r>
              <a:rPr lang="en-US" sz="2000" dirty="0">
                <a:latin typeface="Times New Roman" panose="02020603050405020304" pitchFamily="18" charset="0"/>
                <a:ea typeface="Times New Roman" panose="02020603050405020304" pitchFamily="18" charset="0"/>
              </a:rPr>
              <a:t>Created </a:t>
            </a:r>
            <a:r>
              <a:rPr lang="en-US" sz="2000" dirty="0">
                <a:effectLst/>
                <a:latin typeface="Times New Roman" panose="02020603050405020304" pitchFamily="18" charset="0"/>
                <a:ea typeface="Times New Roman" panose="02020603050405020304" pitchFamily="18" charset="0"/>
              </a:rPr>
              <a:t>Visualizations for better Data Understanding. </a:t>
            </a:r>
            <a:endParaRPr lang="en-IN" sz="2000" dirty="0">
              <a:effectLst/>
              <a:latin typeface="Times New Roman" panose="02020603050405020304" pitchFamily="18" charset="0"/>
              <a:ea typeface="Times New Roman" panose="02020603050405020304" pitchFamily="18" charset="0"/>
            </a:endParaRPr>
          </a:p>
          <a:p>
            <a:pPr marL="457200" marR="0" lvl="0" indent="-457200">
              <a:spcBef>
                <a:spcPts val="0"/>
              </a:spcBef>
              <a:spcAft>
                <a:spcPts val="0"/>
              </a:spcAft>
              <a:buFont typeface="+mj-lt"/>
              <a:buAutoNum type="arabicPeriod"/>
            </a:pPr>
            <a:r>
              <a:rPr lang="en-US" sz="2000" dirty="0">
                <a:effectLst/>
                <a:latin typeface="Times New Roman" panose="02020603050405020304" pitchFamily="18" charset="0"/>
                <a:ea typeface="Times New Roman" panose="02020603050405020304" pitchFamily="18" charset="0"/>
              </a:rPr>
              <a:t>Dropped variables with 0 variance and dropped </a:t>
            </a:r>
            <a:r>
              <a:rPr lang="en-US" sz="2000" dirty="0">
                <a:latin typeface="Times New Roman" panose="02020603050405020304" pitchFamily="18" charset="0"/>
                <a:ea typeface="Times New Roman" panose="02020603050405020304" pitchFamily="18" charset="0"/>
              </a:rPr>
              <a:t>the </a:t>
            </a:r>
            <a:r>
              <a:rPr lang="en-US" sz="2000" dirty="0">
                <a:effectLst/>
                <a:latin typeface="Times New Roman" panose="02020603050405020304" pitchFamily="18" charset="0"/>
                <a:ea typeface="Times New Roman" panose="02020603050405020304" pitchFamily="18" charset="0"/>
              </a:rPr>
              <a:t>variables with high cardinality.</a:t>
            </a:r>
            <a:endParaRPr lang="en-IN" sz="2000" dirty="0">
              <a:effectLst/>
              <a:latin typeface="Times New Roman" panose="02020603050405020304" pitchFamily="18" charset="0"/>
              <a:ea typeface="Times New Roman" panose="02020603050405020304" pitchFamily="18" charset="0"/>
            </a:endParaRPr>
          </a:p>
          <a:p>
            <a:pPr marL="457200" marR="0" lvl="0" indent="-457200">
              <a:spcBef>
                <a:spcPts val="0"/>
              </a:spcBef>
              <a:spcAft>
                <a:spcPts val="0"/>
              </a:spcAft>
              <a:buFont typeface="+mj-lt"/>
              <a:buAutoNum type="arabicPeriod"/>
            </a:pPr>
            <a:r>
              <a:rPr lang="en-US" sz="2000" dirty="0">
                <a:latin typeface="Times New Roman" panose="02020603050405020304" pitchFamily="18" charset="0"/>
                <a:ea typeface="Times New Roman" panose="02020603050405020304" pitchFamily="18" charset="0"/>
              </a:rPr>
              <a:t>E</a:t>
            </a:r>
            <a:r>
              <a:rPr lang="en-US" sz="2000" dirty="0">
                <a:effectLst/>
                <a:latin typeface="Times New Roman" panose="02020603050405020304" pitchFamily="18" charset="0"/>
                <a:ea typeface="Times New Roman" panose="02020603050405020304" pitchFamily="18" charset="0"/>
              </a:rPr>
              <a:t>xtracted the numerical variables and then scaled them.</a:t>
            </a:r>
            <a:endParaRPr lang="en-IN" sz="2000" dirty="0">
              <a:effectLst/>
              <a:latin typeface="Times New Roman" panose="02020603050405020304" pitchFamily="18" charset="0"/>
              <a:ea typeface="Times New Roman" panose="02020603050405020304" pitchFamily="18" charset="0"/>
            </a:endParaRPr>
          </a:p>
          <a:p>
            <a:pPr marL="457200" marR="0" lvl="0" indent="-457200">
              <a:spcBef>
                <a:spcPts val="0"/>
              </a:spcBef>
              <a:spcAft>
                <a:spcPts val="0"/>
              </a:spcAft>
              <a:buFont typeface="+mj-lt"/>
              <a:buAutoNum type="arabicPeriod"/>
            </a:pPr>
            <a:r>
              <a:rPr lang="en-US" sz="2000" dirty="0">
                <a:effectLst/>
                <a:latin typeface="Times New Roman" panose="02020603050405020304" pitchFamily="18" charset="0"/>
                <a:ea typeface="Times New Roman" panose="02020603050405020304" pitchFamily="18" charset="0"/>
              </a:rPr>
              <a:t>Then Standardized them so that they have a mean of 0 and a standard deviation of 1 to ensure that all features contribute equally to the analysis.</a:t>
            </a:r>
            <a:endParaRPr lang="en-IN" sz="2000" dirty="0">
              <a:effectLst/>
              <a:latin typeface="Times New Roman" panose="02020603050405020304" pitchFamily="18" charset="0"/>
              <a:ea typeface="Times New Roman" panose="02020603050405020304" pitchFamily="18" charset="0"/>
            </a:endParaRPr>
          </a:p>
          <a:p>
            <a:pPr marL="457200" marR="0" lvl="0" indent="-457200">
              <a:spcBef>
                <a:spcPts val="0"/>
              </a:spcBef>
              <a:spcAft>
                <a:spcPts val="0"/>
              </a:spcAft>
              <a:buFont typeface="+mj-lt"/>
              <a:buAutoNum type="arabicPeriod"/>
            </a:pPr>
            <a:r>
              <a:rPr lang="en-US" sz="2000" dirty="0">
                <a:effectLst/>
                <a:latin typeface="Times New Roman" panose="02020603050405020304" pitchFamily="18" charset="0"/>
                <a:ea typeface="Times New Roman" panose="02020603050405020304" pitchFamily="18" charset="0"/>
              </a:rPr>
              <a:t>Performed One </a:t>
            </a:r>
            <a:r>
              <a:rPr lang="en-US" sz="2000" dirty="0">
                <a:latin typeface="Times New Roman" panose="02020603050405020304" pitchFamily="18" charset="0"/>
                <a:ea typeface="Times New Roman" panose="02020603050405020304" pitchFamily="18" charset="0"/>
              </a:rPr>
              <a:t>h</a:t>
            </a:r>
            <a:r>
              <a:rPr lang="en-US" sz="2000" dirty="0">
                <a:effectLst/>
                <a:latin typeface="Times New Roman" panose="02020603050405020304" pitchFamily="18" charset="0"/>
                <a:ea typeface="Times New Roman" panose="02020603050405020304" pitchFamily="18" charset="0"/>
              </a:rPr>
              <a:t>ot Encoding for categorial variables </a:t>
            </a:r>
            <a:endParaRPr lang="en-IN" sz="2000" dirty="0">
              <a:effectLst/>
              <a:latin typeface="Times New Roman" panose="02020603050405020304" pitchFamily="18" charset="0"/>
              <a:ea typeface="Times New Roman" panose="02020603050405020304" pitchFamily="18" charset="0"/>
            </a:endParaRPr>
          </a:p>
          <a:p>
            <a:pPr marL="457200" marR="0" lvl="0" indent="-457200">
              <a:spcBef>
                <a:spcPts val="0"/>
              </a:spcBef>
              <a:spcAft>
                <a:spcPts val="0"/>
              </a:spcAft>
              <a:buFont typeface="+mj-lt"/>
              <a:buAutoNum type="arabicPeriod"/>
            </a:pPr>
            <a:r>
              <a:rPr lang="en-US" sz="2000" dirty="0">
                <a:effectLst/>
                <a:latin typeface="Times New Roman" panose="02020603050405020304" pitchFamily="18" charset="0"/>
                <a:ea typeface="Times New Roman" panose="02020603050405020304" pitchFamily="18" charset="0"/>
              </a:rPr>
              <a:t>Balanced the dataset.</a:t>
            </a:r>
            <a:endParaRPr lang="en-IN" sz="2000" dirty="0">
              <a:effectLst/>
              <a:latin typeface="Times New Roman" panose="02020603050405020304" pitchFamily="18" charset="0"/>
              <a:ea typeface="Times New Roman" panose="02020603050405020304" pitchFamily="18" charset="0"/>
            </a:endParaRPr>
          </a:p>
          <a:p>
            <a:pPr marL="457200" marR="0" lvl="0" indent="-457200">
              <a:spcBef>
                <a:spcPts val="0"/>
              </a:spcBef>
              <a:spcAft>
                <a:spcPts val="0"/>
              </a:spcAft>
              <a:buFont typeface="+mj-lt"/>
              <a:buAutoNum type="arabicPeriod"/>
            </a:pPr>
            <a:r>
              <a:rPr lang="en-US" sz="2000" dirty="0">
                <a:effectLst/>
                <a:latin typeface="Times New Roman" panose="02020603050405020304" pitchFamily="18" charset="0"/>
                <a:ea typeface="Times New Roman" panose="02020603050405020304" pitchFamily="18" charset="0"/>
              </a:rPr>
              <a:t>Performed Variable Selection in Python using Correlation Analysis</a:t>
            </a:r>
            <a:endParaRPr lang="en-IN" sz="2000" dirty="0">
              <a:effectLst/>
              <a:latin typeface="Times New Roman" panose="02020603050405020304" pitchFamily="18" charset="0"/>
              <a:ea typeface="Times New Roman" panose="02020603050405020304" pitchFamily="18" charset="0"/>
            </a:endParaRPr>
          </a:p>
          <a:p>
            <a:pPr marL="457200" marR="0" lvl="0" indent="-457200">
              <a:spcBef>
                <a:spcPts val="0"/>
              </a:spcBef>
              <a:spcAft>
                <a:spcPts val="0"/>
              </a:spcAft>
              <a:buFont typeface="+mj-lt"/>
              <a:buAutoNum type="arabicPeriod"/>
            </a:pPr>
            <a:r>
              <a:rPr lang="en-US" sz="2000" dirty="0">
                <a:effectLst/>
                <a:latin typeface="Times New Roman" panose="02020603050405020304" pitchFamily="18" charset="0"/>
                <a:ea typeface="Times New Roman" panose="02020603050405020304" pitchFamily="18" charset="0"/>
              </a:rPr>
              <a:t>Fitted these Models - Decision Tree, Random Forest, k-NN, Logistic Regression &amp; Linear Regression.</a:t>
            </a:r>
            <a:endParaRPr lang="en-IN" sz="2000" dirty="0">
              <a:latin typeface="Times New Roman" panose="02020603050405020304" pitchFamily="18" charset="0"/>
              <a:ea typeface="Times New Roman" panose="02020603050405020304" pitchFamily="18" charset="0"/>
            </a:endParaRPr>
          </a:p>
          <a:p>
            <a:pPr marL="457200" marR="0" lvl="0" indent="-457200">
              <a:spcBef>
                <a:spcPts val="0"/>
              </a:spcBef>
              <a:spcAft>
                <a:spcPts val="0"/>
              </a:spcAft>
              <a:buFont typeface="+mj-lt"/>
              <a:buAutoNum type="arabicPeriod"/>
            </a:pPr>
            <a:r>
              <a:rPr lang="en-US" sz="2000" kern="0" dirty="0">
                <a:effectLst/>
                <a:latin typeface="Times New Roman" panose="02020603050405020304" pitchFamily="18" charset="0"/>
                <a:ea typeface="Times New Roman" panose="02020603050405020304" pitchFamily="18" charset="0"/>
              </a:rPr>
              <a:t>Evaluated the Performance of each</a:t>
            </a:r>
            <a:r>
              <a:rPr lang="en-US" sz="2000" kern="0" dirty="0">
                <a:latin typeface="Times New Roman" panose="02020603050405020304" pitchFamily="18" charset="0"/>
                <a:ea typeface="Times New Roman" panose="02020603050405020304" pitchFamily="18" charset="0"/>
              </a:rPr>
              <a:t> </a:t>
            </a:r>
            <a:r>
              <a:rPr lang="en-US" sz="2000" kern="0" dirty="0">
                <a:effectLst/>
                <a:latin typeface="Times New Roman" panose="02020603050405020304" pitchFamily="18" charset="0"/>
                <a:ea typeface="Times New Roman" panose="02020603050405020304" pitchFamily="18" charset="0"/>
              </a:rPr>
              <a:t>model</a:t>
            </a:r>
            <a:r>
              <a:rPr lang="en-US" sz="2000" kern="0" dirty="0">
                <a:latin typeface="Times New Roman" panose="02020603050405020304" pitchFamily="18" charset="0"/>
                <a:ea typeface="Times New Roman" panose="02020603050405020304" pitchFamily="18" charset="0"/>
              </a:rPr>
              <a:t> using distinct performance indicators.</a:t>
            </a:r>
            <a:br>
              <a:rPr lang="en-US" sz="2000" kern="0" dirty="0">
                <a:effectLst/>
                <a:latin typeface="Times New Roman" panose="02020603050405020304" pitchFamily="18" charset="0"/>
                <a:ea typeface="Times New Roman" panose="02020603050405020304" pitchFamily="18" charset="0"/>
              </a:rPr>
            </a:br>
            <a:endParaRPr lang="en-IN" sz="2000" dirty="0"/>
          </a:p>
        </p:txBody>
      </p:sp>
      <p:pic>
        <p:nvPicPr>
          <p:cNvPr id="9" name="Picture 8" descr="A hand holding a magnifying glass over a computer&#10;&#10;Description automatically generated">
            <a:extLst>
              <a:ext uri="{FF2B5EF4-FFF2-40B4-BE49-F238E27FC236}">
                <a16:creationId xmlns:a16="http://schemas.microsoft.com/office/drawing/2014/main" id="{C8CD9FBF-F0BC-A4DC-7264-88E55082CF57}"/>
              </a:ext>
            </a:extLst>
          </p:cNvPr>
          <p:cNvPicPr>
            <a:picLocks noChangeAspect="1"/>
          </p:cNvPicPr>
          <p:nvPr/>
        </p:nvPicPr>
        <p:blipFill>
          <a:blip r:embed="rId2"/>
          <a:stretch>
            <a:fillRect/>
          </a:stretch>
        </p:blipFill>
        <p:spPr>
          <a:xfrm>
            <a:off x="7884000" y="2221403"/>
            <a:ext cx="3830097" cy="2872573"/>
          </a:xfrm>
          <a:prstGeom prst="rect">
            <a:avLst/>
          </a:prstGeom>
          <a:ln>
            <a:noFill/>
          </a:ln>
          <a:effectLst>
            <a:outerShdw blurRad="190500" algn="tl" rotWithShape="0">
              <a:srgbClr val="000000">
                <a:alpha val="70000"/>
              </a:srgbClr>
            </a:outerShdw>
          </a:effectLst>
        </p:spPr>
      </p:pic>
      <p:pic>
        <p:nvPicPr>
          <p:cNvPr id="2" name="Picture 1" descr="A yellow dragon on a blue background&#10;&#10;Description automatically generated">
            <a:extLst>
              <a:ext uri="{FF2B5EF4-FFF2-40B4-BE49-F238E27FC236}">
                <a16:creationId xmlns:a16="http://schemas.microsoft.com/office/drawing/2014/main" id="{8B22659E-76FB-97CB-0F7F-F6F8EFCB7AB5}"/>
              </a:ext>
            </a:extLst>
          </p:cNvPr>
          <p:cNvPicPr>
            <a:picLocks noChangeAspect="1"/>
          </p:cNvPicPr>
          <p:nvPr/>
        </p:nvPicPr>
        <p:blipFill>
          <a:blip r:embed="rId3"/>
          <a:stretch>
            <a:fillRect/>
          </a:stretch>
        </p:blipFill>
        <p:spPr>
          <a:xfrm>
            <a:off x="11108778" y="0"/>
            <a:ext cx="999402" cy="940613"/>
          </a:xfrm>
          <a:prstGeom prst="rect">
            <a:avLst/>
          </a:prstGeom>
        </p:spPr>
      </p:pic>
    </p:spTree>
    <p:extLst>
      <p:ext uri="{BB962C8B-B14F-4D97-AF65-F5344CB8AC3E}">
        <p14:creationId xmlns:p14="http://schemas.microsoft.com/office/powerpoint/2010/main" val="1975455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8004CA2-CFF8-DFD1-8AC1-72C897A62F09}"/>
              </a:ext>
            </a:extLst>
          </p:cNvPr>
          <p:cNvSpPr txBox="1"/>
          <p:nvPr/>
        </p:nvSpPr>
        <p:spPr>
          <a:xfrm>
            <a:off x="864667" y="386670"/>
            <a:ext cx="5165066" cy="584775"/>
          </a:xfrm>
          <a:prstGeom prst="rect">
            <a:avLst/>
          </a:prstGeom>
          <a:noFill/>
        </p:spPr>
        <p:txBody>
          <a:bodyPr wrap="square">
            <a:spAutoFit/>
          </a:bodyPr>
          <a:lstStyle/>
          <a:p>
            <a:pPr marL="0" marR="0">
              <a:spcBef>
                <a:spcPts val="0"/>
              </a:spcBef>
              <a:spcAft>
                <a:spcPts val="0"/>
              </a:spcAft>
            </a:pPr>
            <a:r>
              <a:rPr lang="en-US" sz="3200" b="1" dirty="0">
                <a:effectLst/>
                <a:latin typeface="Times New Roman" panose="02020603050405020304" pitchFamily="18" charset="0"/>
                <a:ea typeface="Times New Roman" panose="02020603050405020304" pitchFamily="18" charset="0"/>
              </a:rPr>
              <a:t>DESCRIPTIVE ANALYSIS</a:t>
            </a:r>
            <a:endParaRPr lang="en-IN" sz="3200" dirty="0">
              <a:effectLst/>
              <a:latin typeface="Times New Roman" panose="02020603050405020304" pitchFamily="18" charset="0"/>
              <a:ea typeface="Times New Roman" panose="02020603050405020304" pitchFamily="18" charset="0"/>
            </a:endParaRPr>
          </a:p>
        </p:txBody>
      </p:sp>
      <p:sp>
        <p:nvSpPr>
          <p:cNvPr id="9" name="TextBox 8">
            <a:extLst>
              <a:ext uri="{FF2B5EF4-FFF2-40B4-BE49-F238E27FC236}">
                <a16:creationId xmlns:a16="http://schemas.microsoft.com/office/drawing/2014/main" id="{9E596A69-3C62-940C-9046-18BCA1A1A67D}"/>
              </a:ext>
            </a:extLst>
          </p:cNvPr>
          <p:cNvSpPr txBox="1"/>
          <p:nvPr/>
        </p:nvSpPr>
        <p:spPr>
          <a:xfrm>
            <a:off x="864667" y="1713474"/>
            <a:ext cx="4362810" cy="3170099"/>
          </a:xfrm>
          <a:prstGeom prst="rect">
            <a:avLst/>
          </a:prstGeom>
          <a:noFill/>
        </p:spPr>
        <p:txBody>
          <a:bodyPr wrap="square">
            <a:spAutoFit/>
          </a:bodyPr>
          <a:lstStyle/>
          <a:p>
            <a:pPr marL="0" marR="0">
              <a:spcBef>
                <a:spcPts val="0"/>
              </a:spcBef>
              <a:spcAft>
                <a:spcPts val="0"/>
              </a:spcAft>
            </a:pPr>
            <a:r>
              <a:rPr lang="en-US" sz="2000" dirty="0">
                <a:effectLst/>
                <a:latin typeface="Times New Roman" panose="02020603050405020304" pitchFamily="18" charset="0"/>
                <a:ea typeface="Times New Roman" panose="02020603050405020304" pitchFamily="18" charset="0"/>
              </a:rPr>
              <a:t>Number of Rows - 381</a:t>
            </a:r>
            <a:endParaRPr lang="en-IN" sz="20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2000" dirty="0">
                <a:effectLst/>
                <a:latin typeface="Times New Roman" panose="02020603050405020304" pitchFamily="18" charset="0"/>
                <a:ea typeface="Times New Roman" panose="02020603050405020304" pitchFamily="18" charset="0"/>
              </a:rPr>
              <a:t>Number of Columns - 13</a:t>
            </a:r>
            <a:endParaRPr lang="en-IN" sz="20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2000" dirty="0">
                <a:effectLst/>
                <a:latin typeface="Times New Roman" panose="02020603050405020304" pitchFamily="18" charset="0"/>
                <a:ea typeface="Times New Roman" panose="02020603050405020304" pitchFamily="18" charset="0"/>
              </a:rPr>
              <a:t> </a:t>
            </a:r>
            <a:endParaRPr lang="en-IN" sz="20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2000" dirty="0">
                <a:effectLst/>
                <a:latin typeface="Times New Roman" panose="02020603050405020304" pitchFamily="18" charset="0"/>
                <a:ea typeface="Times New Roman" panose="02020603050405020304" pitchFamily="18" charset="0"/>
              </a:rPr>
              <a:t>Number of NA Values – 75</a:t>
            </a:r>
            <a:endParaRPr lang="en-IN" sz="20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2000" dirty="0">
                <a:effectLst/>
                <a:latin typeface="Times New Roman" panose="02020603050405020304" pitchFamily="18" charset="0"/>
                <a:ea typeface="Times New Roman" panose="02020603050405020304" pitchFamily="18" charset="0"/>
              </a:rPr>
              <a:t>Percent of missing values by columns  </a:t>
            </a:r>
            <a:endParaRPr lang="en-IN" sz="20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000" dirty="0">
                <a:effectLst/>
                <a:latin typeface="Times New Roman" panose="02020603050405020304" pitchFamily="18" charset="0"/>
                <a:ea typeface="Times New Roman" panose="02020603050405020304" pitchFamily="18" charset="0"/>
              </a:rPr>
              <a:t>Gender – 1.31</a:t>
            </a:r>
            <a:endParaRPr lang="en-IN" sz="20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000" dirty="0">
                <a:effectLst/>
                <a:latin typeface="Times New Roman" panose="02020603050405020304" pitchFamily="18" charset="0"/>
                <a:ea typeface="Times New Roman" panose="02020603050405020304" pitchFamily="18" charset="0"/>
              </a:rPr>
              <a:t>Dependents – 2.09</a:t>
            </a:r>
            <a:endParaRPr lang="en-IN" sz="20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000" dirty="0">
                <a:effectLst/>
                <a:latin typeface="Times New Roman" panose="02020603050405020304" pitchFamily="18" charset="0"/>
                <a:ea typeface="Times New Roman" panose="02020603050405020304" pitchFamily="18" charset="0"/>
              </a:rPr>
              <a:t>Self-Employed – 5.51</a:t>
            </a:r>
            <a:endParaRPr lang="en-IN" sz="20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000" dirty="0">
                <a:effectLst/>
                <a:latin typeface="Times New Roman" panose="02020603050405020304" pitchFamily="18" charset="0"/>
                <a:ea typeface="Times New Roman" panose="02020603050405020304" pitchFamily="18" charset="0"/>
              </a:rPr>
              <a:t>Loan_amount_term -2.88</a:t>
            </a:r>
            <a:endParaRPr lang="en-IN" sz="20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000" dirty="0">
                <a:effectLst/>
                <a:latin typeface="Times New Roman" panose="02020603050405020304" pitchFamily="18" charset="0"/>
                <a:ea typeface="Times New Roman" panose="02020603050405020304" pitchFamily="18" charset="0"/>
              </a:rPr>
              <a:t>Credit history – 7.87</a:t>
            </a:r>
            <a:endParaRPr lang="en-IN" sz="2000" dirty="0">
              <a:effectLst/>
              <a:latin typeface="Times New Roman" panose="02020603050405020304" pitchFamily="18" charset="0"/>
              <a:ea typeface="Times New Roman" panose="02020603050405020304" pitchFamily="18" charset="0"/>
            </a:endParaRPr>
          </a:p>
        </p:txBody>
      </p:sp>
      <p:sp>
        <p:nvSpPr>
          <p:cNvPr id="2" name="TextBox 1">
            <a:extLst>
              <a:ext uri="{FF2B5EF4-FFF2-40B4-BE49-F238E27FC236}">
                <a16:creationId xmlns:a16="http://schemas.microsoft.com/office/drawing/2014/main" id="{DCFBE223-3C55-E5BB-8F4F-697D0863310C}"/>
              </a:ext>
            </a:extLst>
          </p:cNvPr>
          <p:cNvSpPr txBox="1"/>
          <p:nvPr/>
        </p:nvSpPr>
        <p:spPr>
          <a:xfrm>
            <a:off x="8373930" y="386670"/>
            <a:ext cx="1315617" cy="523220"/>
          </a:xfrm>
          <a:prstGeom prst="rect">
            <a:avLst/>
          </a:prstGeom>
          <a:noFill/>
        </p:spPr>
        <p:txBody>
          <a:bodyPr wrap="square">
            <a:spAutoFit/>
          </a:bodyPr>
          <a:lstStyle/>
          <a:p>
            <a:pPr marL="0" marR="0">
              <a:spcBef>
                <a:spcPts val="0"/>
              </a:spcBef>
              <a:spcAft>
                <a:spcPts val="0"/>
              </a:spcAft>
            </a:pPr>
            <a:r>
              <a:rPr lang="en-IN" sz="2800" b="1" dirty="0">
                <a:effectLst/>
                <a:latin typeface="Times New Roman" panose="02020603050405020304" pitchFamily="18" charset="0"/>
                <a:ea typeface="Times New Roman" panose="02020603050405020304" pitchFamily="18" charset="0"/>
                <a:cs typeface="Times New Roman" panose="02020603050405020304" pitchFamily="18" charset="0"/>
              </a:rPr>
              <a:t>MODE</a:t>
            </a:r>
          </a:p>
        </p:txBody>
      </p:sp>
      <p:pic>
        <p:nvPicPr>
          <p:cNvPr id="4" name="Picture 3" descr="A close-up of a list of words&#10;&#10;Description automatically generated">
            <a:extLst>
              <a:ext uri="{FF2B5EF4-FFF2-40B4-BE49-F238E27FC236}">
                <a16:creationId xmlns:a16="http://schemas.microsoft.com/office/drawing/2014/main" id="{F6BB1FDF-440E-4E97-9079-62388B6CF408}"/>
              </a:ext>
            </a:extLst>
          </p:cNvPr>
          <p:cNvPicPr>
            <a:picLocks noChangeAspect="1"/>
          </p:cNvPicPr>
          <p:nvPr/>
        </p:nvPicPr>
        <p:blipFill>
          <a:blip r:embed="rId2"/>
          <a:stretch>
            <a:fillRect/>
          </a:stretch>
        </p:blipFill>
        <p:spPr>
          <a:xfrm>
            <a:off x="7450396" y="1171524"/>
            <a:ext cx="3307800" cy="1902146"/>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03853495-02B1-E115-FCEC-9E24CFD066CF}"/>
              </a:ext>
            </a:extLst>
          </p:cNvPr>
          <p:cNvSpPr txBox="1"/>
          <p:nvPr/>
        </p:nvSpPr>
        <p:spPr>
          <a:xfrm>
            <a:off x="7644245" y="3522721"/>
            <a:ext cx="2774985" cy="523220"/>
          </a:xfrm>
          <a:prstGeom prst="rect">
            <a:avLst/>
          </a:prstGeom>
          <a:noFill/>
        </p:spPr>
        <p:txBody>
          <a:bodyPr wrap="square">
            <a:spAutoFit/>
          </a:bodyPr>
          <a:lstStyle/>
          <a:p>
            <a:pPr marL="0" marR="0" algn="ctr">
              <a:spcBef>
                <a:spcPts val="0"/>
              </a:spcBef>
              <a:spcAft>
                <a:spcPts val="0"/>
              </a:spcAft>
            </a:pPr>
            <a:r>
              <a:rPr lang="en-IN" sz="2800" b="1" dirty="0">
                <a:effectLst/>
                <a:latin typeface="Times New Roman" panose="02020603050405020304" pitchFamily="18" charset="0"/>
                <a:ea typeface="Times New Roman" panose="02020603050405020304" pitchFamily="18" charset="0"/>
                <a:cs typeface="Times New Roman" panose="02020603050405020304" pitchFamily="18" charset="0"/>
              </a:rPr>
              <a:t>VARIANCE</a:t>
            </a:r>
          </a:p>
        </p:txBody>
      </p:sp>
      <p:pic>
        <p:nvPicPr>
          <p:cNvPr id="10" name="Picture 9" descr="A screenshot of a computer screen&#10;&#10;Description automatically generated">
            <a:extLst>
              <a:ext uri="{FF2B5EF4-FFF2-40B4-BE49-F238E27FC236}">
                <a16:creationId xmlns:a16="http://schemas.microsoft.com/office/drawing/2014/main" id="{54312633-9656-C73F-B38F-9D81916029FE}"/>
              </a:ext>
            </a:extLst>
          </p:cNvPr>
          <p:cNvPicPr>
            <a:picLocks noChangeAspect="1"/>
          </p:cNvPicPr>
          <p:nvPr/>
        </p:nvPicPr>
        <p:blipFill>
          <a:blip r:embed="rId3"/>
          <a:stretch>
            <a:fillRect/>
          </a:stretch>
        </p:blipFill>
        <p:spPr>
          <a:xfrm>
            <a:off x="6964524" y="4262059"/>
            <a:ext cx="4279544" cy="2033299"/>
          </a:xfrm>
          <a:prstGeom prst="rect">
            <a:avLst/>
          </a:prstGeom>
          <a:ln>
            <a:noFill/>
          </a:ln>
          <a:effectLst>
            <a:outerShdw blurRad="190500" algn="tl" rotWithShape="0">
              <a:srgbClr val="000000">
                <a:alpha val="70000"/>
              </a:srgbClr>
            </a:outerShdw>
          </a:effectLst>
        </p:spPr>
      </p:pic>
      <p:pic>
        <p:nvPicPr>
          <p:cNvPr id="11" name="Picture 10" descr="A yellow dragon on a blue background&#10;&#10;Description automatically generated">
            <a:extLst>
              <a:ext uri="{FF2B5EF4-FFF2-40B4-BE49-F238E27FC236}">
                <a16:creationId xmlns:a16="http://schemas.microsoft.com/office/drawing/2014/main" id="{06396269-65AA-5E94-8509-9E1FE24AD766}"/>
              </a:ext>
            </a:extLst>
          </p:cNvPr>
          <p:cNvPicPr>
            <a:picLocks noChangeAspect="1"/>
          </p:cNvPicPr>
          <p:nvPr/>
        </p:nvPicPr>
        <p:blipFill>
          <a:blip r:embed="rId4"/>
          <a:stretch>
            <a:fillRect/>
          </a:stretch>
        </p:blipFill>
        <p:spPr>
          <a:xfrm>
            <a:off x="11108778" y="0"/>
            <a:ext cx="999402" cy="940613"/>
          </a:xfrm>
          <a:prstGeom prst="rect">
            <a:avLst/>
          </a:prstGeom>
        </p:spPr>
      </p:pic>
    </p:spTree>
    <p:extLst>
      <p:ext uri="{BB962C8B-B14F-4D97-AF65-F5344CB8AC3E}">
        <p14:creationId xmlns:p14="http://schemas.microsoft.com/office/powerpoint/2010/main" val="4152900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7D1EAE-4CC8-E70A-F009-13DF34D89B3C}"/>
              </a:ext>
            </a:extLst>
          </p:cNvPr>
          <p:cNvSpPr txBox="1"/>
          <p:nvPr/>
        </p:nvSpPr>
        <p:spPr>
          <a:xfrm>
            <a:off x="242596" y="267868"/>
            <a:ext cx="3047222" cy="523220"/>
          </a:xfrm>
          <a:prstGeom prst="rect">
            <a:avLst/>
          </a:prstGeom>
          <a:noFill/>
        </p:spPr>
        <p:txBody>
          <a:bodyPr wrap="square">
            <a:spAutoFit/>
          </a:bodyPr>
          <a:lstStyle/>
          <a:p>
            <a:pPr marL="0" marR="0">
              <a:spcBef>
                <a:spcPts val="0"/>
              </a:spcBef>
              <a:spcAft>
                <a:spcPts val="0"/>
              </a:spcAft>
            </a:pPr>
            <a:r>
              <a:rPr lang="en-IN" sz="2800" b="1" dirty="0">
                <a:latin typeface="Times New Roman" panose="02020603050405020304" pitchFamily="18" charset="0"/>
                <a:ea typeface="Times New Roman" panose="02020603050405020304" pitchFamily="18" charset="0"/>
                <a:cs typeface="Times New Roman" panose="02020603050405020304" pitchFamily="18" charset="0"/>
              </a:rPr>
              <a:t>CORRELATION</a:t>
            </a:r>
            <a:endParaRPr lang="en-IN" sz="2800" b="1"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8" name="Picture 7" descr="A screenshot of a computer&#10;&#10;Description automatically generated">
            <a:extLst>
              <a:ext uri="{FF2B5EF4-FFF2-40B4-BE49-F238E27FC236}">
                <a16:creationId xmlns:a16="http://schemas.microsoft.com/office/drawing/2014/main" id="{08302A22-D08D-805E-5CA4-774CCEDE5B0E}"/>
              </a:ext>
            </a:extLst>
          </p:cNvPr>
          <p:cNvPicPr>
            <a:picLocks noChangeAspect="1"/>
          </p:cNvPicPr>
          <p:nvPr/>
        </p:nvPicPr>
        <p:blipFill>
          <a:blip r:embed="rId2"/>
          <a:stretch>
            <a:fillRect/>
          </a:stretch>
        </p:blipFill>
        <p:spPr>
          <a:xfrm>
            <a:off x="242596" y="896315"/>
            <a:ext cx="7344746" cy="2056589"/>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5DF2CE4F-98E5-099D-5334-FD327E164ECF}"/>
              </a:ext>
            </a:extLst>
          </p:cNvPr>
          <p:cNvSpPr txBox="1"/>
          <p:nvPr/>
        </p:nvSpPr>
        <p:spPr>
          <a:xfrm>
            <a:off x="6957223" y="3195382"/>
            <a:ext cx="2502936" cy="523220"/>
          </a:xfrm>
          <a:prstGeom prst="rect">
            <a:avLst/>
          </a:prstGeom>
          <a:noFill/>
        </p:spPr>
        <p:txBody>
          <a:bodyPr wrap="square">
            <a:spAutoFit/>
          </a:bodyPr>
          <a:lstStyle/>
          <a:p>
            <a:pPr marL="0" marR="0">
              <a:spcBef>
                <a:spcPts val="0"/>
              </a:spcBef>
              <a:spcAft>
                <a:spcPts val="0"/>
              </a:spcAft>
            </a:pPr>
            <a:r>
              <a:rPr lang="en-IN" sz="2800" b="1" dirty="0">
                <a:latin typeface="Times New Roman" panose="02020603050405020304" pitchFamily="18" charset="0"/>
                <a:ea typeface="Times New Roman" panose="02020603050405020304" pitchFamily="18" charset="0"/>
                <a:cs typeface="Times New Roman" panose="02020603050405020304" pitchFamily="18" charset="0"/>
              </a:rPr>
              <a:t>OUTLIERS</a:t>
            </a:r>
            <a:endParaRPr lang="en-IN" sz="2800" b="1"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2" name="Picture 11" descr="A black and white text&#10;&#10;Description automatically generated">
            <a:extLst>
              <a:ext uri="{FF2B5EF4-FFF2-40B4-BE49-F238E27FC236}">
                <a16:creationId xmlns:a16="http://schemas.microsoft.com/office/drawing/2014/main" id="{5F05822A-BD1F-A557-6C32-660B8D14C786}"/>
              </a:ext>
            </a:extLst>
          </p:cNvPr>
          <p:cNvPicPr>
            <a:picLocks noChangeAspect="1"/>
          </p:cNvPicPr>
          <p:nvPr/>
        </p:nvPicPr>
        <p:blipFill>
          <a:blip r:embed="rId3"/>
          <a:stretch>
            <a:fillRect/>
          </a:stretch>
        </p:blipFill>
        <p:spPr>
          <a:xfrm>
            <a:off x="6990767" y="3905097"/>
            <a:ext cx="4938784" cy="1842560"/>
          </a:xfrm>
          <a:prstGeom prst="rect">
            <a:avLst/>
          </a:prstGeom>
          <a:ln>
            <a:noFill/>
          </a:ln>
          <a:effectLst>
            <a:outerShdw blurRad="190500" algn="tl" rotWithShape="0">
              <a:srgbClr val="000000">
                <a:alpha val="70000"/>
              </a:srgbClr>
            </a:outerShdw>
          </a:effectLst>
        </p:spPr>
      </p:pic>
      <p:sp>
        <p:nvSpPr>
          <p:cNvPr id="14" name="TextBox 13">
            <a:extLst>
              <a:ext uri="{FF2B5EF4-FFF2-40B4-BE49-F238E27FC236}">
                <a16:creationId xmlns:a16="http://schemas.microsoft.com/office/drawing/2014/main" id="{D5436B3E-2C84-7938-175A-870E021D1BB0}"/>
              </a:ext>
            </a:extLst>
          </p:cNvPr>
          <p:cNvSpPr txBox="1"/>
          <p:nvPr/>
        </p:nvSpPr>
        <p:spPr>
          <a:xfrm>
            <a:off x="192055" y="3216376"/>
            <a:ext cx="6097554" cy="523220"/>
          </a:xfrm>
          <a:prstGeom prst="rect">
            <a:avLst/>
          </a:prstGeom>
          <a:noFill/>
        </p:spPr>
        <p:txBody>
          <a:bodyPr wrap="square">
            <a:spAutoFit/>
          </a:bodyPr>
          <a:lstStyle/>
          <a:p>
            <a:pPr marL="0" marR="0">
              <a:spcBef>
                <a:spcPts val="0"/>
              </a:spcBef>
              <a:spcAft>
                <a:spcPts val="0"/>
              </a:spcAft>
            </a:pPr>
            <a:r>
              <a:rPr lang="en-IN" sz="2800" b="1" dirty="0">
                <a:effectLst/>
                <a:latin typeface="Times New Roman" panose="02020603050405020304" pitchFamily="18" charset="0"/>
                <a:ea typeface="Times New Roman" panose="02020603050405020304" pitchFamily="18" charset="0"/>
                <a:cs typeface="Times New Roman" panose="02020603050405020304" pitchFamily="18" charset="0"/>
              </a:rPr>
              <a:t>DESCRIPTIVE STATISTICS</a:t>
            </a:r>
          </a:p>
        </p:txBody>
      </p:sp>
      <p:pic>
        <p:nvPicPr>
          <p:cNvPr id="16" name="Picture 15" descr="A screenshot of a computer&#10;&#10;Description automatically generated">
            <a:extLst>
              <a:ext uri="{FF2B5EF4-FFF2-40B4-BE49-F238E27FC236}">
                <a16:creationId xmlns:a16="http://schemas.microsoft.com/office/drawing/2014/main" id="{690FE002-3D4F-557B-3B20-78B869AB73C2}"/>
              </a:ext>
            </a:extLst>
          </p:cNvPr>
          <p:cNvPicPr>
            <a:picLocks noChangeAspect="1"/>
          </p:cNvPicPr>
          <p:nvPr/>
        </p:nvPicPr>
        <p:blipFill>
          <a:blip r:embed="rId4"/>
          <a:stretch>
            <a:fillRect/>
          </a:stretch>
        </p:blipFill>
        <p:spPr>
          <a:xfrm>
            <a:off x="242596" y="3905097"/>
            <a:ext cx="6313119" cy="2577394"/>
          </a:xfrm>
          <a:prstGeom prst="rect">
            <a:avLst/>
          </a:prstGeom>
          <a:ln>
            <a:noFill/>
          </a:ln>
          <a:effectLst>
            <a:outerShdw blurRad="190500" algn="tl" rotWithShape="0">
              <a:srgbClr val="000000">
                <a:alpha val="70000"/>
              </a:srgbClr>
            </a:outerShdw>
          </a:effectLst>
        </p:spPr>
      </p:pic>
      <p:pic>
        <p:nvPicPr>
          <p:cNvPr id="17" name="Picture 16" descr="A yellow dragon on a blue background&#10;&#10;Description automatically generated">
            <a:extLst>
              <a:ext uri="{FF2B5EF4-FFF2-40B4-BE49-F238E27FC236}">
                <a16:creationId xmlns:a16="http://schemas.microsoft.com/office/drawing/2014/main" id="{E5FDEF51-1A61-737E-B24D-2EDA2559F0BE}"/>
              </a:ext>
            </a:extLst>
          </p:cNvPr>
          <p:cNvPicPr>
            <a:picLocks noChangeAspect="1"/>
          </p:cNvPicPr>
          <p:nvPr/>
        </p:nvPicPr>
        <p:blipFill>
          <a:blip r:embed="rId5"/>
          <a:stretch>
            <a:fillRect/>
          </a:stretch>
        </p:blipFill>
        <p:spPr>
          <a:xfrm>
            <a:off x="11108778" y="0"/>
            <a:ext cx="999402" cy="940613"/>
          </a:xfrm>
          <a:prstGeom prst="rect">
            <a:avLst/>
          </a:prstGeom>
        </p:spPr>
      </p:pic>
    </p:spTree>
    <p:extLst>
      <p:ext uri="{BB962C8B-B14F-4D97-AF65-F5344CB8AC3E}">
        <p14:creationId xmlns:p14="http://schemas.microsoft.com/office/powerpoint/2010/main" val="123392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E300B91-F863-E86D-6307-07977CC2B961}"/>
              </a:ext>
            </a:extLst>
          </p:cNvPr>
          <p:cNvSpPr txBox="1"/>
          <p:nvPr/>
        </p:nvSpPr>
        <p:spPr>
          <a:xfrm>
            <a:off x="3492137" y="-362790"/>
            <a:ext cx="5207726" cy="1077218"/>
          </a:xfrm>
          <a:prstGeom prst="rect">
            <a:avLst/>
          </a:prstGeom>
          <a:noFill/>
        </p:spPr>
        <p:txBody>
          <a:bodyPr wrap="square">
            <a:spAutoFit/>
          </a:bodyPr>
          <a:lstStyle/>
          <a:p>
            <a:endParaRPr lang="en-US" sz="3200" b="1" kern="0" dirty="0">
              <a:latin typeface="Times New Roman" panose="02020603050405020304" pitchFamily="18" charset="0"/>
            </a:endParaRPr>
          </a:p>
          <a:p>
            <a:r>
              <a:rPr lang="en-US" sz="3200" b="1" kern="0" dirty="0">
                <a:latin typeface="Times New Roman" panose="02020603050405020304" pitchFamily="18" charset="0"/>
              </a:rPr>
              <a:t>DATA VISUALIZATION  </a:t>
            </a:r>
            <a:endParaRPr lang="en-IN" sz="3200" dirty="0"/>
          </a:p>
        </p:txBody>
      </p:sp>
      <p:sp>
        <p:nvSpPr>
          <p:cNvPr id="3" name="TextBox 2">
            <a:extLst>
              <a:ext uri="{FF2B5EF4-FFF2-40B4-BE49-F238E27FC236}">
                <a16:creationId xmlns:a16="http://schemas.microsoft.com/office/drawing/2014/main" id="{89242349-690E-DC27-934D-6C531667D81A}"/>
              </a:ext>
            </a:extLst>
          </p:cNvPr>
          <p:cNvSpPr txBox="1"/>
          <p:nvPr/>
        </p:nvSpPr>
        <p:spPr>
          <a:xfrm>
            <a:off x="7973972" y="924264"/>
            <a:ext cx="2036406" cy="523220"/>
          </a:xfrm>
          <a:prstGeom prst="rect">
            <a:avLst/>
          </a:prstGeom>
          <a:noFill/>
        </p:spPr>
        <p:txBody>
          <a:bodyPr wrap="square">
            <a:spAutoFit/>
          </a:bodyPr>
          <a:lstStyle/>
          <a:p>
            <a:r>
              <a:rPr lang="en-US" sz="2800" b="1" kern="0" dirty="0">
                <a:latin typeface="Times New Roman" panose="02020603050405020304" pitchFamily="18" charset="0"/>
              </a:rPr>
              <a:t>HEATMAP </a:t>
            </a:r>
            <a:endParaRPr lang="en-IN" sz="2800" dirty="0"/>
          </a:p>
        </p:txBody>
      </p:sp>
      <p:pic>
        <p:nvPicPr>
          <p:cNvPr id="6" name="Picture 5" descr="A screenshot of a graph&#10;&#10;Description automatically generated">
            <a:extLst>
              <a:ext uri="{FF2B5EF4-FFF2-40B4-BE49-F238E27FC236}">
                <a16:creationId xmlns:a16="http://schemas.microsoft.com/office/drawing/2014/main" id="{4F290CCE-1CCF-6392-1F19-FB2C4CC54FFF}"/>
              </a:ext>
            </a:extLst>
          </p:cNvPr>
          <p:cNvPicPr>
            <a:picLocks noChangeAspect="1"/>
          </p:cNvPicPr>
          <p:nvPr/>
        </p:nvPicPr>
        <p:blipFill>
          <a:blip r:embed="rId2"/>
          <a:stretch>
            <a:fillRect/>
          </a:stretch>
        </p:blipFill>
        <p:spPr>
          <a:xfrm>
            <a:off x="6668780" y="1789583"/>
            <a:ext cx="5087150" cy="4529276"/>
          </a:xfrm>
          <a:prstGeom prst="rect">
            <a:avLst/>
          </a:prstGeom>
          <a:ln>
            <a:noFill/>
          </a:ln>
          <a:effectLst>
            <a:outerShdw blurRad="190500" algn="tl" rotWithShape="0">
              <a:srgbClr val="000000">
                <a:alpha val="70000"/>
              </a:srgbClr>
            </a:outerShdw>
          </a:effectLst>
        </p:spPr>
      </p:pic>
      <p:sp>
        <p:nvSpPr>
          <p:cNvPr id="8" name="TextBox 7">
            <a:extLst>
              <a:ext uri="{FF2B5EF4-FFF2-40B4-BE49-F238E27FC236}">
                <a16:creationId xmlns:a16="http://schemas.microsoft.com/office/drawing/2014/main" id="{F450EA4B-7A9B-720E-9220-CD8BCC621DDB}"/>
              </a:ext>
            </a:extLst>
          </p:cNvPr>
          <p:cNvSpPr txBox="1"/>
          <p:nvPr/>
        </p:nvSpPr>
        <p:spPr>
          <a:xfrm>
            <a:off x="1203028" y="924264"/>
            <a:ext cx="4578218" cy="523220"/>
          </a:xfrm>
          <a:prstGeom prst="rect">
            <a:avLst/>
          </a:prstGeom>
          <a:noFill/>
        </p:spPr>
        <p:txBody>
          <a:bodyPr wrap="square">
            <a:spAutoFit/>
          </a:bodyPr>
          <a:lstStyle/>
          <a:p>
            <a:r>
              <a:rPr lang="en-US" sz="2800" b="1" kern="0" dirty="0">
                <a:latin typeface="Times New Roman" panose="02020603050405020304" pitchFamily="18" charset="0"/>
              </a:rPr>
              <a:t>GROUPED HISTOGRAMS</a:t>
            </a:r>
            <a:endParaRPr lang="en-IN" sz="2800" dirty="0"/>
          </a:p>
        </p:txBody>
      </p:sp>
      <p:pic>
        <p:nvPicPr>
          <p:cNvPr id="10" name="Picture 9" descr="A graph of a graph of a graph of a graph of a graph of a graph of a graph of a graph of a graph of a graph of a graph of a graph of a graph of&#10;&#10;Description automatically generated">
            <a:extLst>
              <a:ext uri="{FF2B5EF4-FFF2-40B4-BE49-F238E27FC236}">
                <a16:creationId xmlns:a16="http://schemas.microsoft.com/office/drawing/2014/main" id="{40EF6B38-8FB0-8C06-D138-BC64352ADE04}"/>
              </a:ext>
            </a:extLst>
          </p:cNvPr>
          <p:cNvPicPr>
            <a:picLocks noChangeAspect="1"/>
          </p:cNvPicPr>
          <p:nvPr/>
        </p:nvPicPr>
        <p:blipFill rotWithShape="1">
          <a:blip r:embed="rId3"/>
          <a:srcRect r="63732"/>
          <a:stretch/>
        </p:blipFill>
        <p:spPr>
          <a:xfrm>
            <a:off x="436070" y="4069933"/>
            <a:ext cx="2533104" cy="2248926"/>
          </a:xfrm>
          <a:prstGeom prst="rect">
            <a:avLst/>
          </a:prstGeom>
          <a:ln>
            <a:noFill/>
          </a:ln>
          <a:effectLst>
            <a:outerShdw blurRad="190500" algn="tl" rotWithShape="0">
              <a:srgbClr val="000000">
                <a:alpha val="70000"/>
              </a:srgbClr>
            </a:outerShdw>
          </a:effectLst>
        </p:spPr>
      </p:pic>
      <p:pic>
        <p:nvPicPr>
          <p:cNvPr id="11" name="Picture 10" descr="A graph of a graph of a graph of a graph of a graph of a graph of a graph of a graph of a graph of a graph of a graph of a graph of a graph of&#10;&#10;Description automatically generated">
            <a:extLst>
              <a:ext uri="{FF2B5EF4-FFF2-40B4-BE49-F238E27FC236}">
                <a16:creationId xmlns:a16="http://schemas.microsoft.com/office/drawing/2014/main" id="{1CC7254F-ED25-EF9B-CED6-6BE71A281C0D}"/>
              </a:ext>
            </a:extLst>
          </p:cNvPr>
          <p:cNvPicPr>
            <a:picLocks noChangeAspect="1"/>
          </p:cNvPicPr>
          <p:nvPr/>
        </p:nvPicPr>
        <p:blipFill rotWithShape="1">
          <a:blip r:embed="rId3"/>
          <a:srcRect l="34900" r="30783"/>
          <a:stretch/>
        </p:blipFill>
        <p:spPr>
          <a:xfrm>
            <a:off x="3684194" y="4069933"/>
            <a:ext cx="2411806" cy="2263019"/>
          </a:xfrm>
          <a:prstGeom prst="rect">
            <a:avLst/>
          </a:prstGeom>
          <a:ln>
            <a:noFill/>
          </a:ln>
          <a:effectLst>
            <a:outerShdw blurRad="190500" algn="tl" rotWithShape="0">
              <a:srgbClr val="000000">
                <a:alpha val="70000"/>
              </a:srgbClr>
            </a:outerShdw>
          </a:effectLst>
        </p:spPr>
      </p:pic>
      <p:pic>
        <p:nvPicPr>
          <p:cNvPr id="12" name="Picture 11" descr="A graph of a graph of a graph of a graph of a graph of a graph of a graph of a graph of a graph of a graph of a graph of a graph of a graph of&#10;&#10;Description automatically generated">
            <a:extLst>
              <a:ext uri="{FF2B5EF4-FFF2-40B4-BE49-F238E27FC236}">
                <a16:creationId xmlns:a16="http://schemas.microsoft.com/office/drawing/2014/main" id="{24999A50-BC03-8C60-E8CF-F974DB2DB44D}"/>
              </a:ext>
            </a:extLst>
          </p:cNvPr>
          <p:cNvPicPr>
            <a:picLocks noChangeAspect="1"/>
          </p:cNvPicPr>
          <p:nvPr/>
        </p:nvPicPr>
        <p:blipFill rotWithShape="1">
          <a:blip r:embed="rId3"/>
          <a:srcRect l="66832"/>
          <a:stretch/>
        </p:blipFill>
        <p:spPr>
          <a:xfrm>
            <a:off x="2059385" y="1546900"/>
            <a:ext cx="2557619" cy="2270690"/>
          </a:xfrm>
          <a:prstGeom prst="rect">
            <a:avLst/>
          </a:prstGeom>
          <a:ln>
            <a:noFill/>
          </a:ln>
          <a:effectLst>
            <a:outerShdw blurRad="190500" algn="tl" rotWithShape="0">
              <a:srgbClr val="000000">
                <a:alpha val="70000"/>
              </a:srgbClr>
            </a:outerShdw>
          </a:effectLst>
        </p:spPr>
      </p:pic>
      <p:pic>
        <p:nvPicPr>
          <p:cNvPr id="13" name="Picture 12" descr="A yellow dragon on a blue background&#10;&#10;Description automatically generated">
            <a:extLst>
              <a:ext uri="{FF2B5EF4-FFF2-40B4-BE49-F238E27FC236}">
                <a16:creationId xmlns:a16="http://schemas.microsoft.com/office/drawing/2014/main" id="{BC8B74D0-66C1-66AD-7A60-30D04B20CC0D}"/>
              </a:ext>
            </a:extLst>
          </p:cNvPr>
          <p:cNvPicPr>
            <a:picLocks noChangeAspect="1"/>
          </p:cNvPicPr>
          <p:nvPr/>
        </p:nvPicPr>
        <p:blipFill>
          <a:blip r:embed="rId4"/>
          <a:stretch>
            <a:fillRect/>
          </a:stretch>
        </p:blipFill>
        <p:spPr>
          <a:xfrm>
            <a:off x="11108778" y="0"/>
            <a:ext cx="999402" cy="940613"/>
          </a:xfrm>
          <a:prstGeom prst="rect">
            <a:avLst/>
          </a:prstGeom>
        </p:spPr>
      </p:pic>
    </p:spTree>
    <p:extLst>
      <p:ext uri="{BB962C8B-B14F-4D97-AF65-F5344CB8AC3E}">
        <p14:creationId xmlns:p14="http://schemas.microsoft.com/office/powerpoint/2010/main" val="4098838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8C4756-0322-8D60-2FB5-1AA006C0250D}"/>
              </a:ext>
            </a:extLst>
          </p:cNvPr>
          <p:cNvSpPr txBox="1"/>
          <p:nvPr/>
        </p:nvSpPr>
        <p:spPr>
          <a:xfrm>
            <a:off x="2915142" y="148549"/>
            <a:ext cx="6097554" cy="584775"/>
          </a:xfrm>
          <a:prstGeom prst="rect">
            <a:avLst/>
          </a:prstGeom>
          <a:noFill/>
        </p:spPr>
        <p:txBody>
          <a:bodyPr wrap="square">
            <a:spAutoFit/>
          </a:bodyPr>
          <a:lstStyle/>
          <a:p>
            <a:r>
              <a:rPr lang="en-US" sz="3200" b="1" kern="0" dirty="0">
                <a:latin typeface="Times New Roman" panose="02020603050405020304" pitchFamily="18" charset="0"/>
              </a:rPr>
              <a:t>CORRELATION PAIR PLOT</a:t>
            </a:r>
            <a:endParaRPr lang="en-IN" sz="3200" dirty="0"/>
          </a:p>
        </p:txBody>
      </p:sp>
      <p:pic>
        <p:nvPicPr>
          <p:cNvPr id="5" name="Picture 4" descr="A collage of data&#10;&#10;Description automatically generated">
            <a:extLst>
              <a:ext uri="{FF2B5EF4-FFF2-40B4-BE49-F238E27FC236}">
                <a16:creationId xmlns:a16="http://schemas.microsoft.com/office/drawing/2014/main" id="{DB95DA64-1B0B-E509-D28B-53C9F172EE20}"/>
              </a:ext>
            </a:extLst>
          </p:cNvPr>
          <p:cNvPicPr>
            <a:picLocks noChangeAspect="1"/>
          </p:cNvPicPr>
          <p:nvPr/>
        </p:nvPicPr>
        <p:blipFill>
          <a:blip r:embed="rId2"/>
          <a:stretch>
            <a:fillRect/>
          </a:stretch>
        </p:blipFill>
        <p:spPr>
          <a:xfrm>
            <a:off x="1866613" y="810399"/>
            <a:ext cx="8194611" cy="5728883"/>
          </a:xfrm>
          <a:prstGeom prst="rect">
            <a:avLst/>
          </a:prstGeom>
          <a:ln>
            <a:noFill/>
          </a:ln>
          <a:effectLst>
            <a:outerShdw blurRad="190500" algn="tl" rotWithShape="0">
              <a:srgbClr val="000000">
                <a:alpha val="70000"/>
              </a:srgbClr>
            </a:outerShdw>
          </a:effectLst>
        </p:spPr>
      </p:pic>
      <p:pic>
        <p:nvPicPr>
          <p:cNvPr id="12" name="Picture 11" descr="A yellow dragon on a blue background&#10;&#10;Description automatically generated">
            <a:extLst>
              <a:ext uri="{FF2B5EF4-FFF2-40B4-BE49-F238E27FC236}">
                <a16:creationId xmlns:a16="http://schemas.microsoft.com/office/drawing/2014/main" id="{20A9F03A-B7F6-6C20-B063-791ABEE68D02}"/>
              </a:ext>
            </a:extLst>
          </p:cNvPr>
          <p:cNvPicPr>
            <a:picLocks noChangeAspect="1"/>
          </p:cNvPicPr>
          <p:nvPr/>
        </p:nvPicPr>
        <p:blipFill>
          <a:blip r:embed="rId3"/>
          <a:stretch>
            <a:fillRect/>
          </a:stretch>
        </p:blipFill>
        <p:spPr>
          <a:xfrm>
            <a:off x="11108778" y="0"/>
            <a:ext cx="999402" cy="940613"/>
          </a:xfrm>
          <a:prstGeom prst="rect">
            <a:avLst/>
          </a:prstGeom>
        </p:spPr>
      </p:pic>
    </p:spTree>
    <p:extLst>
      <p:ext uri="{BB962C8B-B14F-4D97-AF65-F5344CB8AC3E}">
        <p14:creationId xmlns:p14="http://schemas.microsoft.com/office/powerpoint/2010/main" val="5382815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Corbel"/>
        <a:ea typeface=""/>
        <a:cs typeface=""/>
      </a:majorFont>
      <a:minorFont>
        <a:latin typeface="Corbel"/>
        <a:ea typeface=""/>
        <a:cs typeface=""/>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spDef>
      <a:spPr>
        <a:ln>
          <a:noFill/>
        </a:ln>
      </a:spPr>
      <a:bodyPr rtlCol="0" anchor="ctr"/>
      <a:lstStyle>
        <a:defPPr algn="ctr">
          <a:defRPr/>
        </a:defPPr>
      </a:lstStyle>
      <a:style>
        <a:lnRef idx="2">
          <a:schemeClr val="accent3">
            <a:shade val="50000"/>
          </a:schemeClr>
        </a:lnRef>
        <a:fillRef idx="1">
          <a:schemeClr val="accent3"/>
        </a:fillRef>
        <a:effectRef idx="0">
          <a:schemeClr val="accent3"/>
        </a:effectRef>
        <a:fontRef idx="minor">
          <a:schemeClr val="lt1"/>
        </a:fontRef>
      </a:style>
    </a:spDef>
  </a:objectDefaults>
  <a:extraClrSchemeLst/>
  <a:extLst>
    <a:ext uri="{05A4C25C-085E-4340-85A3-A5531E510DB2}">
      <thm15:themeFamily xmlns:thm15="http://schemas.microsoft.com/office/thememl/2012/main" name="tf22736411_win32_fixed.potx" id="{BC2F7F5B-4979-4A54-84D5-4000EC3D9661}" vid="{81E89C45-4B49-4C30-91F6-68DD81BA82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68dda23d-ac3f-4c1e-bbdf-a5a4876d761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E6B2394A7722140AB857CDABA50D0DB" ma:contentTypeVersion="12" ma:contentTypeDescription="Create a new document." ma:contentTypeScope="" ma:versionID="56ec53eb152a39a7ee635421afcfbf66">
  <xsd:schema xmlns:xsd="http://www.w3.org/2001/XMLSchema" xmlns:xs="http://www.w3.org/2001/XMLSchema" xmlns:p="http://schemas.microsoft.com/office/2006/metadata/properties" xmlns:ns3="68dda23d-ac3f-4c1e-bbdf-a5a4876d761d" xmlns:ns4="b825eb8f-f62c-40f0-b3af-0a5a405b36cc" targetNamespace="http://schemas.microsoft.com/office/2006/metadata/properties" ma:root="true" ma:fieldsID="1cede3a54ed6025816fd72e6869e287e" ns3:_="" ns4:_="">
    <xsd:import namespace="68dda23d-ac3f-4c1e-bbdf-a5a4876d761d"/>
    <xsd:import namespace="b825eb8f-f62c-40f0-b3af-0a5a405b36cc"/>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8dda23d-ac3f-4c1e-bbdf-a5a4876d76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825eb8f-f62c-40f0-b3af-0a5a405b36c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4A11FF8-BF01-4F89-9CB7-F6B4C59F1DC4}">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b825eb8f-f62c-40f0-b3af-0a5a405b36cc"/>
    <ds:schemaRef ds:uri="68dda23d-ac3f-4c1e-bbdf-a5a4876d761d"/>
    <ds:schemaRef ds:uri="http://www.w3.org/XML/1998/namespace"/>
    <ds:schemaRef ds:uri="http://purl.org/dc/dcmitype/"/>
  </ds:schemaRefs>
</ds:datastoreItem>
</file>

<file path=customXml/itemProps2.xml><?xml version="1.0" encoding="utf-8"?>
<ds:datastoreItem xmlns:ds="http://schemas.openxmlformats.org/officeDocument/2006/customXml" ds:itemID="{6CEF8C9C-3640-4338-B7B1-5EA3B15AD9A3}">
  <ds:schemaRefs>
    <ds:schemaRef ds:uri="http://schemas.microsoft.com/sharepoint/v3/contenttype/forms"/>
  </ds:schemaRefs>
</ds:datastoreItem>
</file>

<file path=customXml/itemProps3.xml><?xml version="1.0" encoding="utf-8"?>
<ds:datastoreItem xmlns:ds="http://schemas.openxmlformats.org/officeDocument/2006/customXml" ds:itemID="{873F4C31-8E0A-415E-8D87-9F5B3B565B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8dda23d-ac3f-4c1e-bbdf-a5a4876d761d"/>
    <ds:schemaRef ds:uri="b825eb8f-f62c-40f0-b3af-0a5a405b3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Famous event in history presentation</Template>
  <TotalTime>1445</TotalTime>
  <Words>1124</Words>
  <Application>Microsoft Office PowerPoint</Application>
  <PresentationFormat>Widescreen</PresentationFormat>
  <Paragraphs>117</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Corbel</vt:lpstr>
      <vt:lpstr>Symbol</vt:lpstr>
      <vt:lpstr>Times New Roman</vt:lpstr>
      <vt:lpstr>Celestial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Sethi,Ishank</dc:creator>
  <cp:lastModifiedBy>Sethi,Ishank</cp:lastModifiedBy>
  <cp:revision>4</cp:revision>
  <dcterms:created xsi:type="dcterms:W3CDTF">2024-03-23T01:22:01Z</dcterms:created>
  <dcterms:modified xsi:type="dcterms:W3CDTF">2024-03-24T01:55:24Z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0x010100AE6B2394A7722140AB857CDABA50D0DB</vt:lpwstr>
  </property>
</Properties>
</file>